
<file path=[Content_Types].xml><?xml version="1.0" encoding="utf-8"?>
<Types xmlns="http://schemas.openxmlformats.org/package/2006/content-types">
  <Default Extension="emf" ContentType="image/x-emf"/>
  <Default Extension="gif" ContentType="image/gif"/>
  <Default Extension="jpeg" ContentType="image/jpeg"/>
  <Default Extension="jp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61" r:id="rId2"/>
    <p:sldId id="275" r:id="rId3"/>
    <p:sldId id="276" r:id="rId4"/>
    <p:sldId id="272" r:id="rId5"/>
  </p:sldIdLst>
  <p:sldSz cx="6858000" cy="9144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608">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5F8EE"/>
    <a:srgbClr val="E8EFD9"/>
    <a:srgbClr val="E6EED6"/>
    <a:srgbClr val="FFFFA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FEF47CC-4A22-4BBF-819E-8A5050E7CBF7}" v="3" dt="2026-04-05T09:21:27.572"/>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782" autoAdjust="0"/>
    <p:restoredTop sz="96148" autoAdjust="0"/>
  </p:normalViewPr>
  <p:slideViewPr>
    <p:cSldViewPr showGuides="1">
      <p:cViewPr>
        <p:scale>
          <a:sx n="91" d="100"/>
          <a:sy n="91" d="100"/>
        </p:scale>
        <p:origin x="2150" y="-168"/>
      </p:cViewPr>
      <p:guideLst>
        <p:guide orient="horz" pos="2608"/>
        <p:guide pos="216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櫻井 亮河" userId="1d834f6d-9a4a-460c-ab4b-6985d87d34c1" providerId="ADAL" clId="{8CFCF592-0595-4EA6-A19E-4506B70CC09A}"/>
    <pc:docChg chg="modSld">
      <pc:chgData name="櫻井 亮河" userId="1d834f6d-9a4a-460c-ab4b-6985d87d34c1" providerId="ADAL" clId="{8CFCF592-0595-4EA6-A19E-4506B70CC09A}" dt="2026-04-05T09:21:27.572" v="25"/>
      <pc:docMkLst>
        <pc:docMk/>
      </pc:docMkLst>
      <pc:sldChg chg="modSp mod">
        <pc:chgData name="櫻井 亮河" userId="1d834f6d-9a4a-460c-ab4b-6985d87d34c1" providerId="ADAL" clId="{8CFCF592-0595-4EA6-A19E-4506B70CC09A}" dt="2026-04-05T09:21:27.572" v="25"/>
        <pc:sldMkLst>
          <pc:docMk/>
          <pc:sldMk cId="0" sldId="272"/>
        </pc:sldMkLst>
        <pc:graphicFrameChg chg="mod">
          <ac:chgData name="櫻井 亮河" userId="1d834f6d-9a4a-460c-ab4b-6985d87d34c1" providerId="ADAL" clId="{8CFCF592-0595-4EA6-A19E-4506B70CC09A}" dt="2026-04-05T09:21:27.572" v="25"/>
          <ac:graphicFrameMkLst>
            <pc:docMk/>
            <pc:sldMk cId="0" sldId="272"/>
            <ac:graphicFrameMk id="2" creationId="{7BCE79F6-EFA6-913A-C375-DC26AEDB2FF7}"/>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4" y="0"/>
            <a:ext cx="2918831" cy="493316"/>
          </a:xfrm>
          <a:prstGeom prst="rect">
            <a:avLst/>
          </a:prstGeom>
        </p:spPr>
        <p:txBody>
          <a:bodyPr vert="horz" lIns="90292" tIns="45145" rIns="90292" bIns="45145" rtlCol="0"/>
          <a:lstStyle>
            <a:lvl1pPr algn="l">
              <a:defRPr sz="1300"/>
            </a:lvl1pPr>
          </a:lstStyle>
          <a:p>
            <a:endParaRPr kumimoji="1" lang="ja-JP" altLang="en-US"/>
          </a:p>
        </p:txBody>
      </p:sp>
      <p:sp>
        <p:nvSpPr>
          <p:cNvPr id="3" name="日付プレースホルダ 2"/>
          <p:cNvSpPr>
            <a:spLocks noGrp="1"/>
          </p:cNvSpPr>
          <p:nvPr>
            <p:ph type="dt" idx="1"/>
          </p:nvPr>
        </p:nvSpPr>
        <p:spPr>
          <a:xfrm>
            <a:off x="3815378" y="0"/>
            <a:ext cx="2918831" cy="493316"/>
          </a:xfrm>
          <a:prstGeom prst="rect">
            <a:avLst/>
          </a:prstGeom>
        </p:spPr>
        <p:txBody>
          <a:bodyPr vert="horz" lIns="90292" tIns="45145" rIns="90292" bIns="45145" rtlCol="0"/>
          <a:lstStyle>
            <a:lvl1pPr algn="r">
              <a:defRPr sz="1300"/>
            </a:lvl1pPr>
          </a:lstStyle>
          <a:p>
            <a:fld id="{B3353227-50DC-4DB8-A6CE-4B06218BD680}" type="datetimeFigureOut">
              <a:rPr kumimoji="1" lang="ja-JP" altLang="en-US" smtClean="0"/>
              <a:pPr/>
              <a:t>2026/4/5</a:t>
            </a:fld>
            <a:endParaRPr kumimoji="1" lang="ja-JP" altLang="en-US"/>
          </a:p>
        </p:txBody>
      </p:sp>
      <p:sp>
        <p:nvSpPr>
          <p:cNvPr id="4" name="スライド イメージ プレースホルダ 3"/>
          <p:cNvSpPr>
            <a:spLocks noGrp="1" noRot="1" noChangeAspect="1"/>
          </p:cNvSpPr>
          <p:nvPr>
            <p:ph type="sldImg" idx="2"/>
          </p:nvPr>
        </p:nvSpPr>
        <p:spPr>
          <a:xfrm>
            <a:off x="1982788" y="741363"/>
            <a:ext cx="2770187" cy="3697287"/>
          </a:xfrm>
          <a:prstGeom prst="rect">
            <a:avLst/>
          </a:prstGeom>
          <a:noFill/>
          <a:ln w="12700">
            <a:solidFill>
              <a:prstClr val="black"/>
            </a:solidFill>
          </a:ln>
        </p:spPr>
        <p:txBody>
          <a:bodyPr vert="horz" lIns="90292" tIns="45145" rIns="90292" bIns="45145" rtlCol="0" anchor="ctr"/>
          <a:lstStyle/>
          <a:p>
            <a:endParaRPr lang="ja-JP" altLang="en-US"/>
          </a:p>
        </p:txBody>
      </p:sp>
      <p:sp>
        <p:nvSpPr>
          <p:cNvPr id="5" name="ノート プレースホルダ 4"/>
          <p:cNvSpPr>
            <a:spLocks noGrp="1"/>
          </p:cNvSpPr>
          <p:nvPr>
            <p:ph type="body" sz="quarter" idx="3"/>
          </p:nvPr>
        </p:nvSpPr>
        <p:spPr>
          <a:xfrm>
            <a:off x="673578" y="4686505"/>
            <a:ext cx="5388610" cy="4439841"/>
          </a:xfrm>
          <a:prstGeom prst="rect">
            <a:avLst/>
          </a:prstGeom>
        </p:spPr>
        <p:txBody>
          <a:bodyPr vert="horz" lIns="90292" tIns="45145" rIns="90292" bIns="45145"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4" y="9371285"/>
            <a:ext cx="2918831" cy="493316"/>
          </a:xfrm>
          <a:prstGeom prst="rect">
            <a:avLst/>
          </a:prstGeom>
        </p:spPr>
        <p:txBody>
          <a:bodyPr vert="horz" lIns="90292" tIns="45145" rIns="90292" bIns="45145" rtlCol="0" anchor="b"/>
          <a:lstStyle>
            <a:lvl1pPr algn="l">
              <a:defRPr sz="1300"/>
            </a:lvl1pPr>
          </a:lstStyle>
          <a:p>
            <a:endParaRPr kumimoji="1" lang="ja-JP" altLang="en-US"/>
          </a:p>
        </p:txBody>
      </p:sp>
      <p:sp>
        <p:nvSpPr>
          <p:cNvPr id="7" name="スライド番号プレースホルダ 6"/>
          <p:cNvSpPr>
            <a:spLocks noGrp="1"/>
          </p:cNvSpPr>
          <p:nvPr>
            <p:ph type="sldNum" sz="quarter" idx="5"/>
          </p:nvPr>
        </p:nvSpPr>
        <p:spPr>
          <a:xfrm>
            <a:off x="3815378" y="9371285"/>
            <a:ext cx="2918831" cy="493316"/>
          </a:xfrm>
          <a:prstGeom prst="rect">
            <a:avLst/>
          </a:prstGeom>
        </p:spPr>
        <p:txBody>
          <a:bodyPr vert="horz" lIns="90292" tIns="45145" rIns="90292" bIns="45145" rtlCol="0" anchor="b"/>
          <a:lstStyle>
            <a:lvl1pPr algn="r">
              <a:defRPr sz="1300"/>
            </a:lvl1pPr>
          </a:lstStyle>
          <a:p>
            <a:fld id="{163BF7A5-C8D5-4F9E-AE07-4E82C56BB5F8}" type="slidenum">
              <a:rPr kumimoji="1" lang="ja-JP" altLang="en-US" smtClean="0"/>
              <a:pPr/>
              <a:t>‹#›</a:t>
            </a:fld>
            <a:endParaRPr kumimoji="1" lang="ja-JP" altLang="en-US"/>
          </a:p>
        </p:txBody>
      </p:sp>
    </p:spTree>
    <p:extLst>
      <p:ext uri="{BB962C8B-B14F-4D97-AF65-F5344CB8AC3E}">
        <p14:creationId xmlns:p14="http://schemas.microsoft.com/office/powerpoint/2010/main" val="190929038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1982788" y="741363"/>
            <a:ext cx="2770187" cy="3697287"/>
          </a:xfrm>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163BF7A5-C8D5-4F9E-AE07-4E82C56BB5F8}" type="slidenum">
              <a:rPr kumimoji="1" lang="ja-JP" altLang="en-US" smtClean="0"/>
              <a:pPr/>
              <a:t>1</a:t>
            </a:fld>
            <a:endParaRPr kumimoji="1" lang="ja-JP"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1982788" y="741363"/>
            <a:ext cx="2770187" cy="3697287"/>
          </a:xfrm>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163BF7A5-C8D5-4F9E-AE07-4E82C56BB5F8}" type="slidenum">
              <a:rPr kumimoji="1" lang="ja-JP" altLang="en-US" smtClean="0"/>
              <a:pPr/>
              <a:t>2</a:t>
            </a:fld>
            <a:endParaRPr kumimoji="1" lang="ja-JP"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1982788" y="741363"/>
            <a:ext cx="2770187" cy="3697287"/>
          </a:xfrm>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163BF7A5-C8D5-4F9E-AE07-4E82C56BB5F8}" type="slidenum">
              <a:rPr kumimoji="1" lang="ja-JP" altLang="en-US" smtClean="0"/>
              <a:pPr/>
              <a:t>3</a:t>
            </a:fld>
            <a:endParaRPr kumimoji="1" lang="ja-JP"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1982788" y="741363"/>
            <a:ext cx="2770187" cy="3697287"/>
          </a:xfrm>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163BF7A5-C8D5-4F9E-AE07-4E82C56BB5F8}" type="slidenum">
              <a:rPr kumimoji="1" lang="ja-JP" altLang="en-US" smtClean="0"/>
              <a:pPr/>
              <a:t>4</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2840568"/>
            <a:ext cx="5829300" cy="1960033"/>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76804394-CB36-4D38-A562-0EAAC8C1329A}" type="datetime1">
              <a:rPr kumimoji="1" lang="ja-JP" altLang="en-US" smtClean="0"/>
              <a:pPr/>
              <a:t>2026/4/5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a:xfrm>
            <a:off x="4914900" y="8800075"/>
            <a:ext cx="1600200" cy="486833"/>
          </a:xfrm>
        </p:spPr>
        <p:txBody>
          <a:bodyPr/>
          <a:lstStyle>
            <a:lvl1pPr>
              <a:defRPr sz="1000">
                <a:latin typeface="HGS創英角ｺﾞｼｯｸUB" pitchFamily="50" charset="-128"/>
                <a:ea typeface="HGS創英角ｺﾞｼｯｸUB" pitchFamily="50" charset="-128"/>
              </a:defRPr>
            </a:lvl1pPr>
          </a:lstStyle>
          <a:p>
            <a:fld id="{438815AC-058C-41B8-9C16-4EEE52B14B9F}" type="slidenum">
              <a:rPr lang="ja-JP" altLang="en-US" smtClean="0"/>
              <a:pPr/>
              <a:t>‹#›</a:t>
            </a:fld>
            <a:endParaRPr lang="ja-JP" altLang="en-US"/>
          </a:p>
        </p:txBody>
      </p:sp>
      <p:sp>
        <p:nvSpPr>
          <p:cNvPr id="7" name="正方形/長方形 6"/>
          <p:cNvSpPr/>
          <p:nvPr userDrawn="1"/>
        </p:nvSpPr>
        <p:spPr>
          <a:xfrm>
            <a:off x="0" y="-32"/>
            <a:ext cx="6858000" cy="360000"/>
          </a:xfrm>
          <a:prstGeom prst="rect">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9C379B1C-42EA-441E-84A9-49983B6DC7E3}" type="datetime1">
              <a:rPr kumimoji="1" lang="ja-JP" altLang="en-US" smtClean="0"/>
              <a:pPr/>
              <a:t>2026/4/5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438815AC-058C-41B8-9C16-4EEE52B14B9F}"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3729037" y="488951"/>
            <a:ext cx="1157288" cy="10401300"/>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257175" y="488951"/>
            <a:ext cx="3357563" cy="10401300"/>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02939BD1-6A68-4864-B95D-00EA118B7F5D}" type="datetime1">
              <a:rPr kumimoji="1" lang="ja-JP" altLang="en-US" smtClean="0"/>
              <a:pPr/>
              <a:t>2026/4/5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438815AC-058C-41B8-9C16-4EEE52B14B9F}"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49DF268B-7715-402A-891E-1955CBCCE2E9}" type="datetime1">
              <a:rPr kumimoji="1" lang="ja-JP" altLang="en-US" smtClean="0"/>
              <a:pPr/>
              <a:t>2026/4/5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438815AC-058C-41B8-9C16-4EEE52B14B9F}"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5875867"/>
            <a:ext cx="5829300" cy="1816100"/>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7B01C1D3-117A-4A52-8F0F-F28FC86BAFC9}" type="datetime1">
              <a:rPr kumimoji="1" lang="ja-JP" altLang="en-US" smtClean="0"/>
              <a:pPr/>
              <a:t>2026/4/5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438815AC-058C-41B8-9C16-4EEE52B14B9F}"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257175"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2628900"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5C4F7C29-971A-4857-94C5-A82C3172A270}" type="datetime1">
              <a:rPr kumimoji="1" lang="ja-JP" altLang="en-US" smtClean="0"/>
              <a:pPr/>
              <a:t>2026/4/5</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438815AC-058C-41B8-9C16-4EEE52B14B9F}"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6184"/>
            <a:ext cx="6172200" cy="1524000"/>
          </a:xfrm>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B25C1F4A-A488-4BF9-8315-CDEF72016EBC}" type="datetime1">
              <a:rPr kumimoji="1" lang="ja-JP" altLang="en-US" smtClean="0"/>
              <a:pPr/>
              <a:t>2026/4/5</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438815AC-058C-41B8-9C16-4EEE52B14B9F}"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D31194AE-F3FE-4520-8ED2-0A40E57CEDCE}" type="datetime1">
              <a:rPr kumimoji="1" lang="ja-JP" altLang="en-US" smtClean="0"/>
              <a:pPr/>
              <a:t>2026/4/5</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438815AC-058C-41B8-9C16-4EEE52B14B9F}"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D280FA7-897A-417D-B2E3-FE6F27CF95EF}" type="datetime1">
              <a:rPr kumimoji="1" lang="ja-JP" altLang="en-US" smtClean="0"/>
              <a:pPr/>
              <a:t>2026/4/5</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438815AC-058C-41B8-9C16-4EEE52B14B9F}"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4067"/>
            <a:ext cx="2256235" cy="1549400"/>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0DAB113E-E07E-4CD4-B179-006958CA7889}" type="datetime1">
              <a:rPr kumimoji="1" lang="ja-JP" altLang="en-US" smtClean="0"/>
              <a:pPr/>
              <a:t>2026/4/5</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438815AC-058C-41B8-9C16-4EEE52B14B9F}"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400800"/>
            <a:ext cx="4114800" cy="755651"/>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B27C5534-F990-4B39-9E5C-E6C246B44003}" type="datetime1">
              <a:rPr kumimoji="1" lang="ja-JP" altLang="en-US" smtClean="0"/>
              <a:pPr/>
              <a:t>2026/4/5</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438815AC-058C-41B8-9C16-4EEE52B14B9F}"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0FD8FE8C-15F5-4E4C-B643-5D5C7664DC55}" type="datetime1">
              <a:rPr kumimoji="1" lang="ja-JP" altLang="en-US" smtClean="0"/>
              <a:pPr/>
              <a:t>2026/4/5</a:t>
            </a:fld>
            <a:endParaRPr kumimoji="1" lang="ja-JP" altLang="en-US"/>
          </a:p>
        </p:txBody>
      </p:sp>
      <p:sp>
        <p:nvSpPr>
          <p:cNvPr id="5" name="フッター プレースホルダ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438815AC-058C-41B8-9C16-4EEE52B14B9F}"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3.emf"/><Relationship Id="rId4" Type="http://schemas.openxmlformats.org/officeDocument/2006/relationships/package" Target="../embeddings/Microsoft_Excel_Worksheet.xlsx"/></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 name="テキスト ボックス 52"/>
          <p:cNvSpPr txBox="1"/>
          <p:nvPr/>
        </p:nvSpPr>
        <p:spPr>
          <a:xfrm>
            <a:off x="214290" y="571472"/>
            <a:ext cx="3286148" cy="1034450"/>
          </a:xfrm>
          <a:prstGeom prst="rect">
            <a:avLst/>
          </a:prstGeom>
          <a:noFill/>
        </p:spPr>
        <p:txBody>
          <a:bodyPr wrap="square" rtlCol="0">
            <a:spAutoFit/>
          </a:bodyPr>
          <a:lstStyle/>
          <a:p>
            <a:pPr>
              <a:lnSpc>
                <a:spcPct val="150000"/>
              </a:lnSpc>
            </a:pPr>
            <a:r>
              <a:rPr lang="en-US" altLang="ja-JP" sz="1100" dirty="0">
                <a:solidFill>
                  <a:schemeClr val="bg2">
                    <a:lumMod val="25000"/>
                  </a:schemeClr>
                </a:solidFill>
                <a:latin typeface="HGS創英角ｺﾞｼｯｸUB" pitchFamily="50" charset="-128"/>
                <a:ea typeface="HGS創英角ｺﾞｼｯｸUB" pitchFamily="50" charset="-128"/>
              </a:rPr>
              <a:t>2026</a:t>
            </a:r>
            <a:r>
              <a:rPr lang="ja-JP" altLang="en-US" sz="1100" dirty="0">
                <a:solidFill>
                  <a:schemeClr val="bg2">
                    <a:lumMod val="25000"/>
                  </a:schemeClr>
                </a:solidFill>
                <a:latin typeface="HGS創英角ｺﾞｼｯｸUB" pitchFamily="50" charset="-128"/>
                <a:ea typeface="HGS創英角ｺﾞｼｯｸUB" pitchFamily="50" charset="-128"/>
              </a:rPr>
              <a:t>年度</a:t>
            </a:r>
            <a:endParaRPr lang="en-US" altLang="ja-JP" dirty="0">
              <a:solidFill>
                <a:schemeClr val="bg2">
                  <a:lumMod val="25000"/>
                </a:schemeClr>
              </a:solidFill>
              <a:latin typeface="HGS創英角ｺﾞｼｯｸUB" pitchFamily="50" charset="-128"/>
              <a:ea typeface="HGS創英角ｺﾞｼｯｸUB" pitchFamily="50" charset="-128"/>
            </a:endParaRPr>
          </a:p>
          <a:p>
            <a:pPr>
              <a:lnSpc>
                <a:spcPct val="150000"/>
              </a:lnSpc>
            </a:pPr>
            <a:r>
              <a:rPr lang="ja-JP" altLang="en-US" dirty="0" err="1">
                <a:solidFill>
                  <a:schemeClr val="bg2">
                    <a:lumMod val="25000"/>
                  </a:schemeClr>
                </a:solidFill>
                <a:latin typeface="HGS創英角ｺﾞｼｯｸUB" pitchFamily="50" charset="-128"/>
                <a:ea typeface="HGS創英角ｺﾞｼｯｸUB" pitchFamily="50" charset="-128"/>
              </a:rPr>
              <a:t>かめっ</a:t>
            </a:r>
            <a:r>
              <a:rPr lang="en-US" altLang="ja-JP" dirty="0">
                <a:solidFill>
                  <a:schemeClr val="bg2">
                    <a:lumMod val="25000"/>
                  </a:schemeClr>
                </a:solidFill>
                <a:latin typeface="HGS創英角ｺﾞｼｯｸUB" pitchFamily="50" charset="-128"/>
                <a:ea typeface="HGS創英角ｺﾞｼｯｸUB" pitchFamily="50" charset="-128"/>
              </a:rPr>
              <a:t>Co</a:t>
            </a:r>
            <a:r>
              <a:rPr lang="ja-JP" altLang="en-US" dirty="0" err="1">
                <a:solidFill>
                  <a:schemeClr val="bg2">
                    <a:lumMod val="25000"/>
                  </a:schemeClr>
                </a:solidFill>
                <a:latin typeface="HGS創英角ｺﾞｼｯｸUB" pitchFamily="50" charset="-128"/>
                <a:ea typeface="HGS創英角ｺﾞｼｯｸUB" pitchFamily="50" charset="-128"/>
              </a:rPr>
              <a:t>くらぶ</a:t>
            </a:r>
            <a:endParaRPr lang="en-US" altLang="ja-JP" dirty="0">
              <a:solidFill>
                <a:schemeClr val="bg2">
                  <a:lumMod val="25000"/>
                </a:schemeClr>
              </a:solidFill>
              <a:latin typeface="HGS創英角ｺﾞｼｯｸUB" pitchFamily="50" charset="-128"/>
              <a:ea typeface="HGS創英角ｺﾞｼｯｸUB" pitchFamily="50" charset="-128"/>
            </a:endParaRPr>
          </a:p>
          <a:p>
            <a:pPr>
              <a:lnSpc>
                <a:spcPct val="150000"/>
              </a:lnSpc>
            </a:pPr>
            <a:r>
              <a:rPr lang="ja-JP" altLang="en-US" sz="1400" dirty="0">
                <a:solidFill>
                  <a:schemeClr val="bg2">
                    <a:lumMod val="25000"/>
                  </a:schemeClr>
                </a:solidFill>
                <a:latin typeface="HGS創英角ｺﾞｼｯｸUB" pitchFamily="50" charset="-128"/>
                <a:ea typeface="HGS創英角ｺﾞｼｯｸUB" pitchFamily="50" charset="-128"/>
              </a:rPr>
              <a:t>参加要項</a:t>
            </a:r>
            <a:endParaRPr kumimoji="1" lang="ja-JP" altLang="en-US" sz="1400" dirty="0">
              <a:solidFill>
                <a:schemeClr val="bg2">
                  <a:lumMod val="25000"/>
                </a:schemeClr>
              </a:solidFill>
              <a:latin typeface="HGS創英角ｺﾞｼｯｸUB" pitchFamily="50" charset="-128"/>
              <a:ea typeface="HGS創英角ｺﾞｼｯｸUB" pitchFamily="50" charset="-128"/>
            </a:endParaRPr>
          </a:p>
        </p:txBody>
      </p:sp>
      <p:sp>
        <p:nvSpPr>
          <p:cNvPr id="10" name="テキスト ボックス 9"/>
          <p:cNvSpPr txBox="1"/>
          <p:nvPr/>
        </p:nvSpPr>
        <p:spPr>
          <a:xfrm>
            <a:off x="366691" y="7974481"/>
            <a:ext cx="2887329" cy="861774"/>
          </a:xfrm>
          <a:prstGeom prst="rect">
            <a:avLst/>
          </a:prstGeom>
          <a:noFill/>
        </p:spPr>
        <p:txBody>
          <a:bodyPr wrap="none" rtlCol="0">
            <a:spAutoFit/>
          </a:bodyPr>
          <a:lstStyle/>
          <a:p>
            <a:r>
              <a:rPr lang="en-US" sz="1400" dirty="0"/>
              <a:t> npo-momonga.org/about.html</a:t>
            </a:r>
          </a:p>
          <a:p>
            <a:r>
              <a:rPr lang="ja-JP" altLang="en-US" sz="1200" dirty="0"/>
              <a:t>〒</a:t>
            </a:r>
            <a:r>
              <a:rPr lang="en-US" sz="1200" dirty="0"/>
              <a:t>059-0021</a:t>
            </a:r>
            <a:r>
              <a:rPr lang="ja-JP" altLang="en-US" sz="1200" dirty="0"/>
              <a:t>　北海道登別市鉱山町</a:t>
            </a:r>
            <a:r>
              <a:rPr lang="en-US" sz="1200" dirty="0"/>
              <a:t>8</a:t>
            </a:r>
            <a:r>
              <a:rPr lang="ja-JP" altLang="en-US" sz="1200" dirty="0"/>
              <a:t>番地</a:t>
            </a:r>
            <a:r>
              <a:rPr lang="en-US" sz="1200" dirty="0"/>
              <a:t>3</a:t>
            </a:r>
            <a:endParaRPr lang="ja-JP" altLang="en-US" sz="1200" dirty="0"/>
          </a:p>
          <a:p>
            <a:r>
              <a:rPr lang="en-US" sz="1200" dirty="0"/>
              <a:t>TEL : 0143</a:t>
            </a:r>
            <a:r>
              <a:rPr lang="en-US" altLang="ja-JP" sz="1200" dirty="0"/>
              <a:t>-</a:t>
            </a:r>
            <a:r>
              <a:rPr lang="en-US" sz="1200" dirty="0"/>
              <a:t>85</a:t>
            </a:r>
            <a:r>
              <a:rPr lang="en-US" altLang="ja-JP" sz="1200" dirty="0"/>
              <a:t>-</a:t>
            </a:r>
            <a:r>
              <a:rPr lang="en-US" sz="1200" dirty="0"/>
              <a:t>2569</a:t>
            </a:r>
            <a:r>
              <a:rPr lang="ja-JP" altLang="en-US" sz="1200" dirty="0"/>
              <a:t>　　</a:t>
            </a:r>
            <a:r>
              <a:rPr lang="en-US" sz="1200" dirty="0"/>
              <a:t>FAX : 0143-81-5808</a:t>
            </a:r>
          </a:p>
          <a:p>
            <a:r>
              <a:rPr lang="en-US" sz="1200" dirty="0"/>
              <a:t>e-mail :  </a:t>
            </a:r>
            <a:r>
              <a:rPr lang="en-US" altLang="ja-JP" sz="1200" b="0" i="0" dirty="0">
                <a:solidFill>
                  <a:srgbClr val="000000"/>
                </a:solidFill>
                <a:effectLst/>
                <a:highlight>
                  <a:srgbClr val="FFFFFF"/>
                </a:highlight>
                <a:latin typeface="Segoe UI" panose="020B0502040204020203" pitchFamily="34" charset="0"/>
              </a:rPr>
              <a:t>kouzan@npo-momonga.org</a:t>
            </a:r>
            <a:endParaRPr lang="en-US" sz="1200" dirty="0"/>
          </a:p>
        </p:txBody>
      </p:sp>
      <p:pic>
        <p:nvPicPr>
          <p:cNvPr id="7" name="Picture 2" descr="C:\Users\owner\Desktop\kameco.gif"/>
          <p:cNvPicPr>
            <a:picLocks noChangeAspect="1" noChangeArrowheads="1"/>
          </p:cNvPicPr>
          <p:nvPr/>
        </p:nvPicPr>
        <p:blipFill>
          <a:blip r:embed="rId3" cstate="print"/>
          <a:srcRect/>
          <a:stretch>
            <a:fillRect/>
          </a:stretch>
        </p:blipFill>
        <p:spPr bwMode="auto">
          <a:xfrm>
            <a:off x="1000108" y="2571736"/>
            <a:ext cx="5072098" cy="3947662"/>
          </a:xfrm>
          <a:prstGeom prst="rect">
            <a:avLst/>
          </a:prstGeom>
          <a:noFill/>
        </p:spPr>
      </p:pic>
      <p:pic>
        <p:nvPicPr>
          <p:cNvPr id="3" name="図 2" descr="テキスト が含まれている画像&#10;&#10;自動的に生成された説明">
            <a:extLst>
              <a:ext uri="{FF2B5EF4-FFF2-40B4-BE49-F238E27FC236}">
                <a16:creationId xmlns:a16="http://schemas.microsoft.com/office/drawing/2014/main" id="{156EDA70-0A63-0315-B5BA-D396B846CA4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76672" y="7238619"/>
            <a:ext cx="1495639" cy="861773"/>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 name="テキスト ボックス 53"/>
          <p:cNvSpPr txBox="1"/>
          <p:nvPr/>
        </p:nvSpPr>
        <p:spPr bwMode="gray">
          <a:xfrm>
            <a:off x="0" y="6240"/>
            <a:ext cx="3270447" cy="338554"/>
          </a:xfrm>
          <a:prstGeom prst="rect">
            <a:avLst/>
          </a:prstGeom>
          <a:noFill/>
        </p:spPr>
        <p:txBody>
          <a:bodyPr wrap="none" rtlCol="0">
            <a:spAutoFit/>
          </a:bodyPr>
          <a:lstStyle/>
          <a:p>
            <a:r>
              <a:rPr kumimoji="1" lang="en-US" altLang="ja-JP" sz="1600" b="1" dirty="0">
                <a:solidFill>
                  <a:schemeClr val="bg1"/>
                </a:solidFill>
              </a:rPr>
              <a:t>2026</a:t>
            </a:r>
            <a:r>
              <a:rPr kumimoji="1" lang="ja-JP" altLang="en-US" sz="1600" b="1" dirty="0">
                <a:solidFill>
                  <a:schemeClr val="bg1"/>
                </a:solidFill>
              </a:rPr>
              <a:t>年度　かめっ</a:t>
            </a:r>
            <a:r>
              <a:rPr kumimoji="1" lang="en-US" altLang="ja-JP" sz="1600" b="1" dirty="0">
                <a:solidFill>
                  <a:schemeClr val="bg1"/>
                </a:solidFill>
              </a:rPr>
              <a:t>Co</a:t>
            </a:r>
            <a:r>
              <a:rPr kumimoji="1" lang="ja-JP" altLang="en-US" sz="1600" b="1" dirty="0" err="1">
                <a:solidFill>
                  <a:schemeClr val="bg1"/>
                </a:solidFill>
              </a:rPr>
              <a:t>くらぶ</a:t>
            </a:r>
            <a:r>
              <a:rPr kumimoji="1" lang="ja-JP" altLang="en-US" sz="1600" b="1" dirty="0">
                <a:solidFill>
                  <a:schemeClr val="bg1"/>
                </a:solidFill>
              </a:rPr>
              <a:t>参加要項</a:t>
            </a:r>
          </a:p>
        </p:txBody>
      </p:sp>
      <p:sp>
        <p:nvSpPr>
          <p:cNvPr id="16" name="テキスト ボックス 15"/>
          <p:cNvSpPr txBox="1"/>
          <p:nvPr/>
        </p:nvSpPr>
        <p:spPr>
          <a:xfrm>
            <a:off x="500042" y="428596"/>
            <a:ext cx="5665808" cy="7323415"/>
          </a:xfrm>
          <a:prstGeom prst="rect">
            <a:avLst/>
          </a:prstGeom>
          <a:noFill/>
        </p:spPr>
        <p:txBody>
          <a:bodyPr wrap="square" rtlCol="0">
            <a:spAutoFit/>
          </a:bodyPr>
          <a:lstStyle/>
          <a:p>
            <a:pPr algn="just">
              <a:lnSpc>
                <a:spcPct val="150000"/>
              </a:lnSpc>
            </a:pPr>
            <a:r>
              <a:rPr lang="ja-JP" altLang="en-US" sz="900" dirty="0">
                <a:latin typeface="HG丸ｺﾞｼｯｸM-PRO" pitchFamily="50" charset="-128"/>
                <a:ea typeface="HG丸ｺﾞｼｯｸM-PRO" pitchFamily="50" charset="-128"/>
              </a:rPr>
              <a:t>この度は、</a:t>
            </a:r>
            <a:r>
              <a:rPr lang="en-US" altLang="ja-JP" sz="900" dirty="0">
                <a:latin typeface="HG丸ｺﾞｼｯｸM-PRO" pitchFamily="50" charset="-128"/>
                <a:ea typeface="HG丸ｺﾞｼｯｸM-PRO" pitchFamily="50" charset="-128"/>
              </a:rPr>
              <a:t>2026</a:t>
            </a:r>
            <a:r>
              <a:rPr lang="ja-JP" altLang="en-US" sz="900" dirty="0">
                <a:latin typeface="HG丸ｺﾞｼｯｸM-PRO" pitchFamily="50" charset="-128"/>
                <a:ea typeface="HG丸ｺﾞｼｯｸM-PRO" pitchFamily="50" charset="-128"/>
              </a:rPr>
              <a:t>年度かめっ</a:t>
            </a:r>
            <a:r>
              <a:rPr lang="en-US" altLang="ja-JP" sz="900" dirty="0">
                <a:latin typeface="HG丸ｺﾞｼｯｸM-PRO" pitchFamily="50" charset="-128"/>
                <a:ea typeface="HG丸ｺﾞｼｯｸM-PRO" pitchFamily="50" charset="-128"/>
              </a:rPr>
              <a:t>Co</a:t>
            </a:r>
            <a:r>
              <a:rPr lang="ja-JP" altLang="en-US" sz="900" dirty="0" err="1">
                <a:latin typeface="HG丸ｺﾞｼｯｸM-PRO" pitchFamily="50" charset="-128"/>
                <a:ea typeface="HG丸ｺﾞｼｯｸM-PRO" pitchFamily="50" charset="-128"/>
              </a:rPr>
              <a:t>くらぶの</a:t>
            </a:r>
            <a:r>
              <a:rPr lang="ja-JP" altLang="en-US" sz="900" dirty="0">
                <a:latin typeface="HG丸ｺﾞｼｯｸM-PRO" pitchFamily="50" charset="-128"/>
                <a:ea typeface="HG丸ｺﾞｼｯｸM-PRO" pitchFamily="50" charset="-128"/>
              </a:rPr>
              <a:t>活動に参加申し込みをいただき、誠にありがとうございます。</a:t>
            </a:r>
            <a:endParaRPr lang="en-US" altLang="ja-JP" sz="900" dirty="0">
              <a:latin typeface="HG丸ｺﾞｼｯｸM-PRO" pitchFamily="50" charset="-128"/>
              <a:ea typeface="HG丸ｺﾞｼｯｸM-PRO" pitchFamily="50" charset="-128"/>
            </a:endParaRPr>
          </a:p>
          <a:p>
            <a:pPr algn="just">
              <a:lnSpc>
                <a:spcPct val="150000"/>
              </a:lnSpc>
            </a:pPr>
            <a:r>
              <a:rPr lang="ja-JP" altLang="en-US" sz="900" dirty="0">
                <a:latin typeface="HG丸ｺﾞｼｯｸM-PRO" pitchFamily="50" charset="-128"/>
                <a:ea typeface="HG丸ｺﾞｼｯｸM-PRO" pitchFamily="50" charset="-128"/>
              </a:rPr>
              <a:t>活動開始にあたって、活動詳細のご案内をさせていただきます。ご確認の程よろしくお願いいたします。</a:t>
            </a:r>
            <a:endParaRPr lang="en-US" altLang="ja-JP" sz="1000" dirty="0">
              <a:latin typeface="HG丸ｺﾞｼｯｸM-PRO" pitchFamily="50" charset="-128"/>
              <a:ea typeface="HG丸ｺﾞｼｯｸM-PRO" pitchFamily="50" charset="-128"/>
            </a:endParaRPr>
          </a:p>
          <a:p>
            <a:pPr algn="just">
              <a:lnSpc>
                <a:spcPct val="150000"/>
              </a:lnSpc>
            </a:pPr>
            <a:endParaRPr lang="en-US" altLang="ja-JP" sz="1000" b="1" dirty="0">
              <a:latin typeface="HG丸ｺﾞｼｯｸM-PRO" pitchFamily="50" charset="-128"/>
              <a:ea typeface="HG丸ｺﾞｼｯｸM-PRO" pitchFamily="50" charset="-128"/>
            </a:endParaRPr>
          </a:p>
          <a:p>
            <a:pPr algn="just">
              <a:lnSpc>
                <a:spcPct val="150000"/>
              </a:lnSpc>
            </a:pPr>
            <a:r>
              <a:rPr lang="ja-JP" altLang="en-US" sz="1000" b="1" dirty="0">
                <a:latin typeface="HG丸ｺﾞｼｯｸM-PRO" pitchFamily="50" charset="-128"/>
                <a:ea typeface="HG丸ｺﾞｼｯｸM-PRO" pitchFamily="50" charset="-128"/>
              </a:rPr>
              <a:t>■</a:t>
            </a:r>
            <a:r>
              <a:rPr lang="ja-JP" altLang="en-US" sz="1000" b="1" dirty="0" err="1">
                <a:latin typeface="HG丸ｺﾞｼｯｸM-PRO" pitchFamily="50" charset="-128"/>
                <a:ea typeface="HG丸ｺﾞｼｯｸM-PRO" pitchFamily="50" charset="-128"/>
              </a:rPr>
              <a:t>かめっ</a:t>
            </a:r>
            <a:r>
              <a:rPr lang="en-US" altLang="ja-JP" sz="1000" b="1" dirty="0">
                <a:latin typeface="HG丸ｺﾞｼｯｸM-PRO" pitchFamily="50" charset="-128"/>
                <a:ea typeface="HG丸ｺﾞｼｯｸM-PRO" pitchFamily="50" charset="-128"/>
              </a:rPr>
              <a:t>Co</a:t>
            </a:r>
            <a:r>
              <a:rPr lang="ja-JP" altLang="en-US" sz="1000" b="1" dirty="0">
                <a:latin typeface="HG丸ｺﾞｼｯｸM-PRO" pitchFamily="50" charset="-128"/>
                <a:ea typeface="HG丸ｺﾞｼｯｸM-PRO" pitchFamily="50" charset="-128"/>
              </a:rPr>
              <a:t>くらぶは、子どもの健全育成の場を創出します。</a:t>
            </a:r>
            <a:endParaRPr lang="en-US" altLang="ja-JP" sz="1000" b="1" dirty="0">
              <a:latin typeface="HG丸ｺﾞｼｯｸM-PRO" pitchFamily="50" charset="-128"/>
              <a:ea typeface="HG丸ｺﾞｼｯｸM-PRO" pitchFamily="50" charset="-128"/>
            </a:endParaRPr>
          </a:p>
          <a:p>
            <a:pPr algn="just"/>
            <a:r>
              <a:rPr lang="ja-JP" altLang="en-US" sz="900" dirty="0">
                <a:latin typeface="HG丸ｺﾞｼｯｸM-PRO" pitchFamily="50" charset="-128"/>
                <a:ea typeface="HG丸ｺﾞｼｯｸM-PRO" pitchFamily="50" charset="-128"/>
              </a:rPr>
              <a:t>　・</a:t>
            </a:r>
            <a:r>
              <a:rPr lang="ja-JP" altLang="ja-JP" sz="900" dirty="0">
                <a:latin typeface="HG丸ｺﾞｼｯｸM-PRO" pitchFamily="50" charset="-128"/>
                <a:ea typeface="HG丸ｺﾞｼｯｸM-PRO" pitchFamily="50" charset="-128"/>
              </a:rPr>
              <a:t>自然の中での外遊びを通じて、子どもの健全育成</a:t>
            </a:r>
            <a:r>
              <a:rPr lang="en-US" altLang="ja-JP" sz="900" dirty="0">
                <a:latin typeface="HG丸ｺﾞｼｯｸM-PRO" pitchFamily="50" charset="-128"/>
                <a:ea typeface="HG丸ｺﾞｼｯｸM-PRO" pitchFamily="50" charset="-128"/>
              </a:rPr>
              <a:t>(</a:t>
            </a:r>
            <a:r>
              <a:rPr lang="ja-JP" altLang="ja-JP" sz="900" dirty="0">
                <a:latin typeface="HG丸ｺﾞｼｯｸM-PRO" pitchFamily="50" charset="-128"/>
                <a:ea typeface="HG丸ｺﾞｼｯｸM-PRO" pitchFamily="50" charset="-128"/>
              </a:rPr>
              <a:t>心身の健康、発見する力、興味・探求心の向上、</a:t>
            </a:r>
            <a:endParaRPr lang="en-US" altLang="ja-JP" sz="900" dirty="0">
              <a:latin typeface="HG丸ｺﾞｼｯｸM-PRO" pitchFamily="50" charset="-128"/>
              <a:ea typeface="HG丸ｺﾞｼｯｸM-PRO" pitchFamily="50" charset="-128"/>
            </a:endParaRPr>
          </a:p>
          <a:p>
            <a:pPr algn="just"/>
            <a:r>
              <a:rPr lang="ja-JP" altLang="en-US" sz="900" dirty="0">
                <a:latin typeface="HG丸ｺﾞｼｯｸM-PRO" pitchFamily="50" charset="-128"/>
                <a:ea typeface="HG丸ｺﾞｼｯｸM-PRO" pitchFamily="50" charset="-128"/>
              </a:rPr>
              <a:t>　　</a:t>
            </a:r>
            <a:r>
              <a:rPr lang="ja-JP" altLang="ja-JP" sz="900" dirty="0">
                <a:latin typeface="HG丸ｺﾞｼｯｸM-PRO" pitchFamily="50" charset="-128"/>
                <a:ea typeface="HG丸ｺﾞｼｯｸM-PRO" pitchFamily="50" charset="-128"/>
              </a:rPr>
              <a:t>自主性</a:t>
            </a:r>
            <a:r>
              <a:rPr lang="ja-JP" altLang="en-US" sz="900" dirty="0">
                <a:latin typeface="HG丸ｺﾞｼｯｸM-PRO" pitchFamily="50" charset="-128"/>
                <a:ea typeface="HG丸ｺﾞｼｯｸM-PRO" pitchFamily="50" charset="-128"/>
              </a:rPr>
              <a:t>、</a:t>
            </a:r>
            <a:r>
              <a:rPr lang="ja-JP" altLang="ja-JP" sz="900" dirty="0">
                <a:latin typeface="HG丸ｺﾞｼｯｸM-PRO" pitchFamily="50" charset="-128"/>
                <a:ea typeface="HG丸ｺﾞｼｯｸM-PRO" pitchFamily="50" charset="-128"/>
              </a:rPr>
              <a:t>創造性を培う</a:t>
            </a:r>
            <a:r>
              <a:rPr lang="en-US" altLang="ja-JP" sz="900" dirty="0">
                <a:latin typeface="HG丸ｺﾞｼｯｸM-PRO" pitchFamily="50" charset="-128"/>
                <a:ea typeface="HG丸ｺﾞｼｯｸM-PRO" pitchFamily="50" charset="-128"/>
              </a:rPr>
              <a:t>)</a:t>
            </a:r>
            <a:r>
              <a:rPr lang="ja-JP" altLang="ja-JP" sz="900" dirty="0">
                <a:latin typeface="HG丸ｺﾞｼｯｸM-PRO" pitchFamily="50" charset="-128"/>
                <a:ea typeface="HG丸ｺﾞｼｯｸM-PRO" pitchFamily="50" charset="-128"/>
              </a:rPr>
              <a:t>を目指します。</a:t>
            </a:r>
            <a:endParaRPr lang="en-US" altLang="ja-JP" sz="900" dirty="0">
              <a:latin typeface="HG丸ｺﾞｼｯｸM-PRO" pitchFamily="50" charset="-128"/>
              <a:ea typeface="HG丸ｺﾞｼｯｸM-PRO" pitchFamily="50" charset="-128"/>
            </a:endParaRPr>
          </a:p>
          <a:p>
            <a:pPr algn="just"/>
            <a:endParaRPr lang="en-US" altLang="ja-JP" sz="900" dirty="0">
              <a:latin typeface="HG丸ｺﾞｼｯｸM-PRO" pitchFamily="50" charset="-128"/>
              <a:ea typeface="HG丸ｺﾞｼｯｸM-PRO" pitchFamily="50" charset="-128"/>
            </a:endParaRPr>
          </a:p>
          <a:p>
            <a:pPr algn="just"/>
            <a:r>
              <a:rPr lang="ja-JP" altLang="en-US" sz="900" dirty="0">
                <a:latin typeface="HG丸ｺﾞｼｯｸM-PRO" pitchFamily="50" charset="-128"/>
                <a:ea typeface="HG丸ｺﾞｼｯｸM-PRO" pitchFamily="50" charset="-128"/>
              </a:rPr>
              <a:t>　・</a:t>
            </a:r>
            <a:r>
              <a:rPr lang="ja-JP" altLang="ja-JP" sz="900" dirty="0">
                <a:latin typeface="HG丸ｺﾞｼｯｸM-PRO" pitchFamily="50" charset="-128"/>
                <a:ea typeface="HG丸ｺﾞｼｯｸM-PRO" pitchFamily="50" charset="-128"/>
              </a:rPr>
              <a:t>様々な人、多世代との交流及び触れ合いの中で、子どもの健全育成</a:t>
            </a:r>
            <a:r>
              <a:rPr lang="en-US" altLang="ja-JP" sz="900" dirty="0">
                <a:latin typeface="HG丸ｺﾞｼｯｸM-PRO" pitchFamily="50" charset="-128"/>
                <a:ea typeface="HG丸ｺﾞｼｯｸM-PRO" pitchFamily="50" charset="-128"/>
              </a:rPr>
              <a:t>(</a:t>
            </a:r>
            <a:r>
              <a:rPr lang="ja-JP" altLang="ja-JP" sz="900" dirty="0">
                <a:latin typeface="HG丸ｺﾞｼｯｸM-PRO" pitchFamily="50" charset="-128"/>
                <a:ea typeface="HG丸ｺﾞｼｯｸM-PRO" pitchFamily="50" charset="-128"/>
              </a:rPr>
              <a:t>社会性を培う、コミュニケー</a:t>
            </a:r>
            <a:endParaRPr lang="en-US" altLang="ja-JP" sz="900" dirty="0">
              <a:latin typeface="HG丸ｺﾞｼｯｸM-PRO" pitchFamily="50" charset="-128"/>
              <a:ea typeface="HG丸ｺﾞｼｯｸM-PRO" pitchFamily="50" charset="-128"/>
            </a:endParaRPr>
          </a:p>
          <a:p>
            <a:pPr algn="just"/>
            <a:r>
              <a:rPr lang="ja-JP" altLang="en-US" sz="900" dirty="0">
                <a:latin typeface="HG丸ｺﾞｼｯｸM-PRO" pitchFamily="50" charset="-128"/>
                <a:ea typeface="HG丸ｺﾞｼｯｸM-PRO" pitchFamily="50" charset="-128"/>
              </a:rPr>
              <a:t>　　</a:t>
            </a:r>
            <a:r>
              <a:rPr lang="ja-JP" altLang="ja-JP" sz="900" dirty="0">
                <a:latin typeface="HG丸ｺﾞｼｯｸM-PRO" pitchFamily="50" charset="-128"/>
                <a:ea typeface="HG丸ｺﾞｼｯｸM-PRO" pitchFamily="50" charset="-128"/>
              </a:rPr>
              <a:t>ション能力向上</a:t>
            </a:r>
            <a:r>
              <a:rPr lang="en-US" altLang="ja-JP" sz="900" dirty="0">
                <a:latin typeface="HG丸ｺﾞｼｯｸM-PRO" pitchFamily="50" charset="-128"/>
                <a:ea typeface="HG丸ｺﾞｼｯｸM-PRO" pitchFamily="50" charset="-128"/>
              </a:rPr>
              <a:t>)</a:t>
            </a:r>
            <a:r>
              <a:rPr lang="ja-JP" altLang="ja-JP" sz="900" dirty="0">
                <a:latin typeface="HG丸ｺﾞｼｯｸM-PRO" pitchFamily="50" charset="-128"/>
                <a:ea typeface="HG丸ｺﾞｼｯｸM-PRO" pitchFamily="50" charset="-128"/>
              </a:rPr>
              <a:t>子どもの健全育成を目指します。</a:t>
            </a:r>
            <a:endParaRPr lang="en-US" altLang="ja-JP" sz="900" dirty="0">
              <a:latin typeface="HG丸ｺﾞｼｯｸM-PRO" pitchFamily="50" charset="-128"/>
              <a:ea typeface="HG丸ｺﾞｼｯｸM-PRO" pitchFamily="50" charset="-128"/>
            </a:endParaRPr>
          </a:p>
          <a:p>
            <a:pPr algn="just"/>
            <a:endParaRPr lang="ja-JP" altLang="ja-JP" sz="900" dirty="0">
              <a:latin typeface="HG丸ｺﾞｼｯｸM-PRO" pitchFamily="50" charset="-128"/>
              <a:ea typeface="HG丸ｺﾞｼｯｸM-PRO" pitchFamily="50" charset="-128"/>
            </a:endParaRPr>
          </a:p>
          <a:p>
            <a:pPr algn="just"/>
            <a:r>
              <a:rPr lang="en-US" altLang="ja-JP" sz="900" b="1" dirty="0">
                <a:latin typeface="HG丸ｺﾞｼｯｸM-PRO" pitchFamily="50" charset="-128"/>
                <a:ea typeface="HG丸ｺﾞｼｯｸM-PRO" pitchFamily="50" charset="-128"/>
              </a:rPr>
              <a:t> </a:t>
            </a:r>
            <a:r>
              <a:rPr lang="ja-JP" altLang="en-US" sz="100" b="1" dirty="0">
                <a:latin typeface="HG丸ｺﾞｼｯｸM-PRO" pitchFamily="50" charset="-128"/>
                <a:ea typeface="HG丸ｺﾞｼｯｸM-PRO" pitchFamily="50" charset="-128"/>
              </a:rPr>
              <a:t>　　　　</a:t>
            </a:r>
            <a:r>
              <a:rPr lang="ja-JP" altLang="en-US" sz="900" dirty="0">
                <a:latin typeface="HG丸ｺﾞｼｯｸM-PRO" pitchFamily="50" charset="-128"/>
                <a:ea typeface="HG丸ｺﾞｼｯｸM-PRO" pitchFamily="50" charset="-128"/>
              </a:rPr>
              <a:t>・自然のことが好きになり、大切に思う心を育てます</a:t>
            </a:r>
            <a:endParaRPr lang="en-US" altLang="ja-JP" sz="900" dirty="0">
              <a:latin typeface="HG丸ｺﾞｼｯｸM-PRO" pitchFamily="50" charset="-128"/>
              <a:ea typeface="HG丸ｺﾞｼｯｸM-PRO" pitchFamily="50" charset="-128"/>
            </a:endParaRPr>
          </a:p>
          <a:p>
            <a:pPr algn="just"/>
            <a:endParaRPr lang="en-US" altLang="ja-JP" sz="900" dirty="0">
              <a:latin typeface="HG丸ｺﾞｼｯｸM-PRO" pitchFamily="50" charset="-128"/>
              <a:ea typeface="HG丸ｺﾞｼｯｸM-PRO" pitchFamily="50" charset="-128"/>
            </a:endParaRPr>
          </a:p>
          <a:p>
            <a:pPr algn="just"/>
            <a:r>
              <a:rPr lang="ja-JP" altLang="en-US" sz="900" dirty="0">
                <a:latin typeface="HG丸ｺﾞｼｯｸM-PRO" pitchFamily="50" charset="-128"/>
                <a:ea typeface="HG丸ｺﾞｼｯｸM-PRO" pitchFamily="50" charset="-128"/>
              </a:rPr>
              <a:t>　・</a:t>
            </a:r>
            <a:r>
              <a:rPr lang="ja-JP" altLang="ja-JP" sz="900" dirty="0">
                <a:latin typeface="HG丸ｺﾞｼｯｸM-PRO" pitchFamily="50" charset="-128"/>
                <a:ea typeface="HG丸ｺﾞｼｯｸM-PRO" pitchFamily="50" charset="-128"/>
              </a:rPr>
              <a:t>さまざまな体験機会の提供を通じて子どもの生きる力</a:t>
            </a:r>
            <a:r>
              <a:rPr lang="en-US" altLang="ja-JP" sz="900" dirty="0">
                <a:latin typeface="HG丸ｺﾞｼｯｸM-PRO" pitchFamily="50" charset="-128"/>
                <a:ea typeface="HG丸ｺﾞｼｯｸM-PRO" pitchFamily="50" charset="-128"/>
              </a:rPr>
              <a:t>(</a:t>
            </a:r>
            <a:r>
              <a:rPr lang="ja-JP" altLang="ja-JP" sz="900" dirty="0">
                <a:latin typeface="HG丸ｺﾞｼｯｸM-PRO" pitchFamily="50" charset="-128"/>
                <a:ea typeface="HG丸ｺﾞｼｯｸM-PRO" pitchFamily="50" charset="-128"/>
              </a:rPr>
              <a:t>自ら考えて行動する力、自ら学ぼうとす</a:t>
            </a:r>
            <a:r>
              <a:rPr lang="ja-JP" altLang="en-US" sz="900" dirty="0">
                <a:latin typeface="HG丸ｺﾞｼｯｸM-PRO" pitchFamily="50" charset="-128"/>
                <a:ea typeface="HG丸ｺﾞｼｯｸM-PRO" pitchFamily="50" charset="-128"/>
              </a:rPr>
              <a:t>　　</a:t>
            </a:r>
            <a:endParaRPr lang="en-US" altLang="ja-JP" sz="900" dirty="0">
              <a:latin typeface="HG丸ｺﾞｼｯｸM-PRO" pitchFamily="50" charset="-128"/>
              <a:ea typeface="HG丸ｺﾞｼｯｸM-PRO" pitchFamily="50" charset="-128"/>
            </a:endParaRPr>
          </a:p>
          <a:p>
            <a:pPr algn="just"/>
            <a:r>
              <a:rPr lang="ja-JP" altLang="en-US" sz="900" dirty="0">
                <a:latin typeface="HG丸ｺﾞｼｯｸM-PRO" pitchFamily="50" charset="-128"/>
                <a:ea typeface="HG丸ｺﾞｼｯｸM-PRO" pitchFamily="50" charset="-128"/>
              </a:rPr>
              <a:t>　　</a:t>
            </a:r>
            <a:r>
              <a:rPr lang="ja-JP" altLang="ja-JP" sz="900" dirty="0" err="1">
                <a:latin typeface="HG丸ｺﾞｼｯｸM-PRO" pitchFamily="50" charset="-128"/>
                <a:ea typeface="HG丸ｺﾞｼｯｸM-PRO" pitchFamily="50" charset="-128"/>
              </a:rPr>
              <a:t>る</a:t>
            </a:r>
            <a:r>
              <a:rPr lang="ja-JP" altLang="ja-JP" sz="900" dirty="0">
                <a:latin typeface="HG丸ｺﾞｼｯｸM-PRO" pitchFamily="50" charset="-128"/>
                <a:ea typeface="HG丸ｺﾞｼｯｸM-PRO" pitchFamily="50" charset="-128"/>
              </a:rPr>
              <a:t>力、社会に適応する力</a:t>
            </a:r>
            <a:r>
              <a:rPr lang="en-US" altLang="ja-JP" sz="900" dirty="0">
                <a:latin typeface="HG丸ｺﾞｼｯｸM-PRO" pitchFamily="50" charset="-128"/>
                <a:ea typeface="HG丸ｺﾞｼｯｸM-PRO" pitchFamily="50" charset="-128"/>
              </a:rPr>
              <a:t>)</a:t>
            </a:r>
            <a:r>
              <a:rPr lang="ja-JP" altLang="ja-JP" sz="900" dirty="0">
                <a:latin typeface="HG丸ｺﾞｼｯｸM-PRO" pitchFamily="50" charset="-128"/>
                <a:ea typeface="HG丸ｺﾞｼｯｸM-PRO" pitchFamily="50" charset="-128"/>
              </a:rPr>
              <a:t>を伸ばします。</a:t>
            </a:r>
            <a:endParaRPr lang="en-US" altLang="ja-JP" sz="900" dirty="0">
              <a:latin typeface="HG丸ｺﾞｼｯｸM-PRO" pitchFamily="50" charset="-128"/>
              <a:ea typeface="HG丸ｺﾞｼｯｸM-PRO" pitchFamily="50" charset="-128"/>
            </a:endParaRPr>
          </a:p>
          <a:p>
            <a:pPr algn="just"/>
            <a:endParaRPr lang="en-US" altLang="ja-JP" sz="1000" b="1" dirty="0">
              <a:latin typeface="HG丸ｺﾞｼｯｸM-PRO" pitchFamily="50" charset="-128"/>
              <a:ea typeface="HG丸ｺﾞｼｯｸM-PRO" pitchFamily="50" charset="-128"/>
            </a:endParaRPr>
          </a:p>
          <a:p>
            <a:pPr algn="just">
              <a:lnSpc>
                <a:spcPct val="150000"/>
              </a:lnSpc>
            </a:pPr>
            <a:r>
              <a:rPr lang="ja-JP" altLang="en-US" sz="1000" b="1" dirty="0">
                <a:latin typeface="HG丸ｺﾞｼｯｸM-PRO" pitchFamily="50" charset="-128"/>
                <a:ea typeface="HG丸ｺﾞｼｯｸM-PRO" pitchFamily="50" charset="-128"/>
              </a:rPr>
              <a:t>■</a:t>
            </a:r>
            <a:r>
              <a:rPr lang="ja-JP" altLang="en-US" sz="1000" b="1" dirty="0" err="1">
                <a:latin typeface="HG丸ｺﾞｼｯｸM-PRO" pitchFamily="50" charset="-128"/>
                <a:ea typeface="HG丸ｺﾞｼｯｸM-PRO" pitchFamily="50" charset="-128"/>
              </a:rPr>
              <a:t>かめっ</a:t>
            </a:r>
            <a:r>
              <a:rPr lang="en-US" altLang="ja-JP" sz="1000" b="1" dirty="0">
                <a:latin typeface="HG丸ｺﾞｼｯｸM-PRO" pitchFamily="50" charset="-128"/>
                <a:ea typeface="HG丸ｺﾞｼｯｸM-PRO" pitchFamily="50" charset="-128"/>
              </a:rPr>
              <a:t>Co</a:t>
            </a:r>
            <a:r>
              <a:rPr lang="ja-JP" altLang="en-US" sz="1000" b="1" dirty="0" err="1">
                <a:latin typeface="HG丸ｺﾞｼｯｸM-PRO" pitchFamily="50" charset="-128"/>
                <a:ea typeface="HG丸ｺﾞｼｯｸM-PRO" pitchFamily="50" charset="-128"/>
              </a:rPr>
              <a:t>くらぶの</a:t>
            </a:r>
            <a:r>
              <a:rPr lang="ja-JP" altLang="en-US" sz="1000" b="1" dirty="0">
                <a:latin typeface="HG丸ｺﾞｼｯｸM-PRO" pitchFamily="50" charset="-128"/>
                <a:ea typeface="HG丸ｺﾞｼｯｸM-PRO" pitchFamily="50" charset="-128"/>
              </a:rPr>
              <a:t>運営について</a:t>
            </a:r>
          </a:p>
          <a:p>
            <a:pPr algn="just">
              <a:lnSpc>
                <a:spcPct val="150000"/>
              </a:lnSpc>
            </a:pPr>
            <a:r>
              <a:rPr lang="ja-JP" altLang="en-US" sz="900" dirty="0">
                <a:latin typeface="HG丸ｺﾞｼｯｸM-PRO" pitchFamily="50" charset="-128"/>
                <a:ea typeface="HG丸ｺﾞｼｯｸM-PRO" pitchFamily="50" charset="-128"/>
              </a:rPr>
              <a:t>　各活動の運営スタッフは</a:t>
            </a:r>
            <a:r>
              <a:rPr lang="en-US" altLang="ja-JP" sz="900" dirty="0">
                <a:latin typeface="HG丸ｺﾞｼｯｸM-PRO" pitchFamily="50" charset="-128"/>
                <a:ea typeface="HG丸ｺﾞｼｯｸM-PRO" pitchFamily="50" charset="-128"/>
              </a:rPr>
              <a:t>NPO</a:t>
            </a:r>
            <a:r>
              <a:rPr lang="ja-JP" altLang="en-US" sz="900" dirty="0">
                <a:latin typeface="HG丸ｺﾞｼｯｸM-PRO" pitchFamily="50" charset="-128"/>
                <a:ea typeface="HG丸ｺﾞｼｯｸM-PRO" pitchFamily="50" charset="-128"/>
              </a:rPr>
              <a:t>法人モモンガ</a:t>
            </a:r>
            <a:r>
              <a:rPr lang="ja-JP" altLang="en-US" sz="900" dirty="0" err="1">
                <a:latin typeface="HG丸ｺﾞｼｯｸM-PRO" pitchFamily="50" charset="-128"/>
                <a:ea typeface="HG丸ｺﾞｼｯｸM-PRO" pitchFamily="50" charset="-128"/>
              </a:rPr>
              <a:t>くらぶの</a:t>
            </a:r>
            <a:r>
              <a:rPr lang="ja-JP" altLang="en-US" sz="900" dirty="0">
                <a:latin typeface="HG丸ｺﾞｼｯｸM-PRO" pitchFamily="50" charset="-128"/>
                <a:ea typeface="HG丸ｺﾞｼｯｸM-PRO" pitchFamily="50" charset="-128"/>
              </a:rPr>
              <a:t>スタッフが、プログラムを企画・運営していきます。</a:t>
            </a:r>
            <a:endParaRPr lang="en-US" altLang="ja-JP" sz="900" dirty="0">
              <a:latin typeface="HG丸ｺﾞｼｯｸM-PRO" pitchFamily="50" charset="-128"/>
              <a:ea typeface="HG丸ｺﾞｼｯｸM-PRO" pitchFamily="50" charset="-128"/>
            </a:endParaRPr>
          </a:p>
          <a:p>
            <a:pPr algn="just">
              <a:lnSpc>
                <a:spcPct val="150000"/>
              </a:lnSpc>
            </a:pPr>
            <a:r>
              <a:rPr lang="ja-JP" altLang="en-US" sz="900" dirty="0">
                <a:latin typeface="HG丸ｺﾞｼｯｸM-PRO" pitchFamily="50" charset="-128"/>
                <a:ea typeface="HG丸ｺﾞｼｯｸM-PRO" pitchFamily="50" charset="-128"/>
              </a:rPr>
              <a:t>　私たちスタッフは自然の中で、子どもたちの豊かな心を育むきっかけをつくり、共に喜び、感動し、保　</a:t>
            </a:r>
            <a:endParaRPr lang="en-US" altLang="ja-JP" sz="900" dirty="0">
              <a:latin typeface="HG丸ｺﾞｼｯｸM-PRO" pitchFamily="50" charset="-128"/>
              <a:ea typeface="HG丸ｺﾞｼｯｸM-PRO" pitchFamily="50" charset="-128"/>
            </a:endParaRPr>
          </a:p>
          <a:p>
            <a:pPr algn="just">
              <a:lnSpc>
                <a:spcPct val="150000"/>
              </a:lnSpc>
            </a:pPr>
            <a:r>
              <a:rPr lang="ja-JP" altLang="en-US" sz="900" dirty="0">
                <a:latin typeface="HG丸ｺﾞｼｯｸM-PRO" pitchFamily="50" charset="-128"/>
                <a:ea typeface="HG丸ｺﾞｼｯｸM-PRO" pitchFamily="50" charset="-128"/>
              </a:rPr>
              <a:t>　護者の皆様と一緒に子どもたちの成長を見守っていきたいと思っております。大人も子どももスタッフ</a:t>
            </a:r>
            <a:endParaRPr lang="en-US" altLang="ja-JP" sz="900" dirty="0">
              <a:latin typeface="HG丸ｺﾞｼｯｸM-PRO" pitchFamily="50" charset="-128"/>
              <a:ea typeface="HG丸ｺﾞｼｯｸM-PRO" pitchFamily="50" charset="-128"/>
            </a:endParaRPr>
          </a:p>
          <a:p>
            <a:pPr algn="just">
              <a:lnSpc>
                <a:spcPct val="150000"/>
              </a:lnSpc>
            </a:pPr>
            <a:r>
              <a:rPr lang="ja-JP" altLang="en-US" sz="900" dirty="0">
                <a:latin typeface="HG丸ｺﾞｼｯｸM-PRO" pitchFamily="50" charset="-128"/>
                <a:ea typeface="HG丸ｺﾞｼｯｸM-PRO" pitchFamily="50" charset="-128"/>
              </a:rPr>
              <a:t>　もみんなでつくる素敵な時間を分かち合いたいと思っています。</a:t>
            </a:r>
            <a:endParaRPr lang="en-US" altLang="ja-JP" sz="900" dirty="0">
              <a:latin typeface="HG丸ｺﾞｼｯｸM-PRO" pitchFamily="50" charset="-128"/>
              <a:ea typeface="HG丸ｺﾞｼｯｸM-PRO" pitchFamily="50" charset="-128"/>
            </a:endParaRPr>
          </a:p>
          <a:p>
            <a:pPr algn="just">
              <a:lnSpc>
                <a:spcPct val="150000"/>
              </a:lnSpc>
            </a:pPr>
            <a:r>
              <a:rPr lang="ja-JP" altLang="en-US" sz="900" dirty="0">
                <a:latin typeface="HG丸ｺﾞｼｯｸM-PRO" pitchFamily="50" charset="-128"/>
                <a:ea typeface="HG丸ｺﾞｼｯｸM-PRO" pitchFamily="50" charset="-128"/>
              </a:rPr>
              <a:t>　</a:t>
            </a:r>
            <a:endParaRPr lang="en-US" altLang="ja-JP" sz="700" dirty="0">
              <a:latin typeface="HG丸ｺﾞｼｯｸM-PRO" pitchFamily="50" charset="-128"/>
              <a:ea typeface="HG丸ｺﾞｼｯｸM-PRO" pitchFamily="50" charset="-128"/>
            </a:endParaRPr>
          </a:p>
          <a:p>
            <a:pPr algn="just">
              <a:lnSpc>
                <a:spcPct val="150000"/>
              </a:lnSpc>
            </a:pPr>
            <a:r>
              <a:rPr lang="ja-JP" altLang="en-US" sz="1000" b="1" dirty="0">
                <a:latin typeface="HG丸ｺﾞｼｯｸM-PRO" pitchFamily="50" charset="-128"/>
                <a:ea typeface="HG丸ｺﾞｼｯｸM-PRO" pitchFamily="50" charset="-128"/>
              </a:rPr>
              <a:t>■お申込から初回参加までの流れ</a:t>
            </a:r>
          </a:p>
          <a:p>
            <a:pPr algn="just">
              <a:lnSpc>
                <a:spcPct val="150000"/>
              </a:lnSpc>
            </a:pPr>
            <a:r>
              <a:rPr lang="ja-JP" altLang="en-US" sz="900" dirty="0">
                <a:latin typeface="HG丸ｺﾞｼｯｸM-PRO" pitchFamily="50" charset="-128"/>
                <a:ea typeface="HG丸ｺﾞｼｯｸM-PRO" pitchFamily="50" charset="-128"/>
              </a:rPr>
              <a:t>１．同封の申込用紙に、必要事項をご記入ください。</a:t>
            </a:r>
          </a:p>
          <a:p>
            <a:pPr algn="just">
              <a:lnSpc>
                <a:spcPct val="150000"/>
              </a:lnSpc>
            </a:pPr>
            <a:r>
              <a:rPr lang="ja-JP" altLang="en-US" sz="900" dirty="0">
                <a:latin typeface="HG丸ｺﾞｼｯｸM-PRO" pitchFamily="50" charset="-128"/>
                <a:ea typeface="HG丸ｺﾞｼｯｸM-PRO" pitchFamily="50" charset="-128"/>
              </a:rPr>
              <a:t>　　</a:t>
            </a:r>
            <a:r>
              <a:rPr lang="en-US" altLang="ja-JP" sz="900" dirty="0">
                <a:latin typeface="HG丸ｺﾞｼｯｸM-PRO" pitchFamily="50" charset="-128"/>
                <a:ea typeface="HG丸ｺﾞｼｯｸM-PRO" pitchFamily="50" charset="-128"/>
              </a:rPr>
              <a:t>※</a:t>
            </a:r>
            <a:r>
              <a:rPr lang="ja-JP" altLang="en-US" sz="900" dirty="0">
                <a:latin typeface="HG丸ｺﾞｼｯｸM-PRO" pitchFamily="50" charset="-128"/>
                <a:ea typeface="HG丸ｺﾞｼｯｸM-PRO" pitchFamily="50" charset="-128"/>
              </a:rPr>
              <a:t>初回に参加される活動の際に</a:t>
            </a:r>
            <a:r>
              <a:rPr lang="en-US" altLang="ja-JP" sz="900" dirty="0">
                <a:latin typeface="HG丸ｺﾞｼｯｸM-PRO" pitchFamily="50" charset="-128"/>
                <a:ea typeface="HG丸ｺﾞｼｯｸM-PRO" pitchFamily="50" charset="-128"/>
              </a:rPr>
              <a:t>1</a:t>
            </a:r>
            <a:r>
              <a:rPr lang="ja-JP" altLang="en-US" sz="900" dirty="0">
                <a:latin typeface="HG丸ｺﾞｼｯｸM-PRO" pitchFamily="50" charset="-128"/>
                <a:ea typeface="HG丸ｺﾞｼｯｸM-PRO" pitchFamily="50" charset="-128"/>
              </a:rPr>
              <a:t>人につき</a:t>
            </a:r>
            <a:r>
              <a:rPr lang="en-US" altLang="ja-JP" sz="900" dirty="0">
                <a:latin typeface="HG丸ｺﾞｼｯｸM-PRO" pitchFamily="50" charset="-128"/>
                <a:ea typeface="HG丸ｺﾞｼｯｸM-PRO" pitchFamily="50" charset="-128"/>
              </a:rPr>
              <a:t>1</a:t>
            </a:r>
            <a:r>
              <a:rPr lang="ja-JP" altLang="en-US" sz="900" dirty="0">
                <a:latin typeface="HG丸ｺﾞｼｯｸM-PRO" pitchFamily="50" charset="-128"/>
                <a:ea typeface="HG丸ｺﾞｼｯｸM-PRO" pitchFamily="50" charset="-128"/>
              </a:rPr>
              <a:t>部の提出をお願いいたします。</a:t>
            </a:r>
          </a:p>
          <a:p>
            <a:pPr algn="just">
              <a:lnSpc>
                <a:spcPct val="150000"/>
              </a:lnSpc>
            </a:pPr>
            <a:r>
              <a:rPr lang="ja-JP" altLang="en-US" sz="900" dirty="0">
                <a:latin typeface="HG丸ｺﾞｼｯｸM-PRO" pitchFamily="50" charset="-128"/>
                <a:ea typeface="HG丸ｺﾞｼｯｸM-PRO" pitchFamily="50" charset="-128"/>
              </a:rPr>
              <a:t>２．活動日までに準備をお願いします。募集チラシに記載してある持ち物をご確認ください。</a:t>
            </a:r>
            <a:endParaRPr lang="en-US" altLang="ja-JP" sz="900" dirty="0">
              <a:latin typeface="HG丸ｺﾞｼｯｸM-PRO" pitchFamily="50" charset="-128"/>
              <a:ea typeface="HG丸ｺﾞｼｯｸM-PRO" pitchFamily="50" charset="-128"/>
            </a:endParaRPr>
          </a:p>
          <a:p>
            <a:pPr algn="just">
              <a:lnSpc>
                <a:spcPct val="150000"/>
              </a:lnSpc>
            </a:pPr>
            <a:r>
              <a:rPr lang="ja-JP" altLang="en-US" sz="900" dirty="0">
                <a:latin typeface="HG丸ｺﾞｼｯｸM-PRO" pitchFamily="50" charset="-128"/>
                <a:ea typeface="HG丸ｺﾞｼｯｸM-PRO" pitchFamily="50" charset="-128"/>
              </a:rPr>
              <a:t>　</a:t>
            </a:r>
            <a:r>
              <a:rPr lang="ja-JP" altLang="en-US" sz="800" dirty="0">
                <a:latin typeface="HG丸ｺﾞｼｯｸM-PRO" pitchFamily="50" charset="-128"/>
                <a:ea typeface="HG丸ｺﾞｼｯｸM-PRO" pitchFamily="50" charset="-128"/>
              </a:rPr>
              <a:t>　</a:t>
            </a:r>
            <a:r>
              <a:rPr lang="en-US" altLang="ja-JP" sz="800" dirty="0">
                <a:latin typeface="HG丸ｺﾞｼｯｸM-PRO" pitchFamily="50" charset="-128"/>
                <a:ea typeface="HG丸ｺﾞｼｯｸM-PRO" pitchFamily="50" charset="-128"/>
              </a:rPr>
              <a:t>※</a:t>
            </a:r>
            <a:r>
              <a:rPr lang="ja-JP" altLang="en-US" sz="800" dirty="0">
                <a:latin typeface="HG丸ｺﾞｼｯｸM-PRO" pitchFamily="50" charset="-128"/>
                <a:ea typeface="HG丸ｺﾞｼｯｸM-PRO" pitchFamily="50" charset="-128"/>
              </a:rPr>
              <a:t>持ち物にはお名前を付けてください。</a:t>
            </a:r>
          </a:p>
          <a:p>
            <a:pPr algn="just">
              <a:lnSpc>
                <a:spcPct val="150000"/>
              </a:lnSpc>
            </a:pPr>
            <a:r>
              <a:rPr lang="ja-JP" altLang="en-US" sz="900" dirty="0">
                <a:latin typeface="HG丸ｺﾞｼｯｸM-PRO" pitchFamily="50" charset="-128"/>
                <a:ea typeface="HG丸ｺﾞｼｯｸM-PRO" pitchFamily="50" charset="-128"/>
              </a:rPr>
              <a:t>３．持ち物・記入済み参加申込書を持参して、初回活動にご参加ください。</a:t>
            </a:r>
            <a:endParaRPr lang="en-US" altLang="ja-JP" sz="900" dirty="0">
              <a:latin typeface="HG丸ｺﾞｼｯｸM-PRO" pitchFamily="50" charset="-128"/>
              <a:ea typeface="HG丸ｺﾞｼｯｸM-PRO" pitchFamily="50" charset="-128"/>
            </a:endParaRPr>
          </a:p>
          <a:p>
            <a:pPr algn="just">
              <a:lnSpc>
                <a:spcPct val="150000"/>
              </a:lnSpc>
            </a:pPr>
            <a:r>
              <a:rPr lang="ja-JP" altLang="en-US" sz="900" dirty="0">
                <a:latin typeface="HG丸ｺﾞｼｯｸM-PRO" pitchFamily="50" charset="-128"/>
                <a:ea typeface="HG丸ｺﾞｼｯｸM-PRO" pitchFamily="50" charset="-128"/>
              </a:rPr>
              <a:t>　　その際、会員費および当月分の参加費のお支払いをお願いいたします。</a:t>
            </a:r>
          </a:p>
          <a:p>
            <a:pPr algn="just">
              <a:lnSpc>
                <a:spcPct val="150000"/>
              </a:lnSpc>
            </a:pPr>
            <a:r>
              <a:rPr lang="ja-JP" altLang="en-US" sz="900" dirty="0">
                <a:latin typeface="HG丸ｺﾞｼｯｸM-PRO" pitchFamily="50" charset="-128"/>
                <a:ea typeface="HG丸ｺﾞｼｯｸM-PRO" pitchFamily="50" charset="-128"/>
              </a:rPr>
              <a:t>４．</a:t>
            </a:r>
            <a:r>
              <a:rPr lang="en-US" altLang="ja-JP" sz="900" dirty="0">
                <a:latin typeface="HG丸ｺﾞｼｯｸM-PRO" pitchFamily="50" charset="-128"/>
                <a:ea typeface="HG丸ｺﾞｼｯｸM-PRO" pitchFamily="50" charset="-128"/>
              </a:rPr>
              <a:t>WEB</a:t>
            </a:r>
            <a:r>
              <a:rPr lang="ja-JP" altLang="en-US" sz="900" dirty="0">
                <a:latin typeface="HG丸ｺﾞｼｯｸM-PRO" pitchFamily="50" charset="-128"/>
                <a:ea typeface="HG丸ｺﾞｼｯｸM-PRO" pitchFamily="50" charset="-128"/>
              </a:rPr>
              <a:t>上にて毎回の活動の様子をご報告（</a:t>
            </a:r>
            <a:r>
              <a:rPr lang="en-US" altLang="ja-JP" sz="900" dirty="0">
                <a:latin typeface="HG丸ｺﾞｼｯｸM-PRO" pitchFamily="50" charset="-128"/>
                <a:ea typeface="HG丸ｺﾞｼｯｸM-PRO" pitchFamily="50" charset="-128"/>
              </a:rPr>
              <a:t>https://npo-momonga.org/kameco/</a:t>
            </a:r>
            <a:r>
              <a:rPr lang="ja-JP" altLang="en-US" sz="900" dirty="0">
                <a:latin typeface="HG丸ｺﾞｼｯｸM-PRO" pitchFamily="50" charset="-128"/>
                <a:ea typeface="HG丸ｺﾞｼｯｸM-PRO" pitchFamily="50" charset="-128"/>
              </a:rPr>
              <a:t>）いたします。</a:t>
            </a:r>
            <a:endParaRPr lang="en-US" altLang="ja-JP" sz="900" dirty="0">
              <a:latin typeface="HG丸ｺﾞｼｯｸM-PRO" pitchFamily="50" charset="-128"/>
              <a:ea typeface="HG丸ｺﾞｼｯｸM-PRO" pitchFamily="50" charset="-128"/>
            </a:endParaRPr>
          </a:p>
          <a:p>
            <a:pPr algn="just">
              <a:lnSpc>
                <a:spcPct val="150000"/>
              </a:lnSpc>
            </a:pPr>
            <a:r>
              <a:rPr lang="ja-JP" altLang="en-US" sz="900" dirty="0">
                <a:latin typeface="HG丸ｺﾞｼｯｸM-PRO" pitchFamily="50" charset="-128"/>
                <a:ea typeface="HG丸ｺﾞｼｯｸM-PRO" pitchFamily="50" charset="-128"/>
              </a:rPr>
              <a:t>　　　　</a:t>
            </a:r>
            <a:endParaRPr lang="en-US" altLang="ja-JP" sz="900" dirty="0">
              <a:latin typeface="HG丸ｺﾞｼｯｸM-PRO" pitchFamily="50" charset="-128"/>
              <a:ea typeface="HG丸ｺﾞｼｯｸM-PRO" pitchFamily="50" charset="-128"/>
            </a:endParaRPr>
          </a:p>
          <a:p>
            <a:pPr algn="just">
              <a:lnSpc>
                <a:spcPct val="150000"/>
              </a:lnSpc>
            </a:pPr>
            <a:r>
              <a:rPr lang="ja-JP" altLang="en-US" sz="900" b="1" dirty="0">
                <a:latin typeface="HG丸ｺﾞｼｯｸM-PRO" pitchFamily="50" charset="-128"/>
                <a:ea typeface="HG丸ｺﾞｼｯｸM-PRO" pitchFamily="50" charset="-128"/>
              </a:rPr>
              <a:t>■</a:t>
            </a:r>
            <a:r>
              <a:rPr lang="ja-JP" altLang="en-US" sz="1000" b="1" dirty="0">
                <a:latin typeface="HG丸ｺﾞｼｯｸM-PRO" pitchFamily="50" charset="-128"/>
                <a:ea typeface="HG丸ｺﾞｼｯｸM-PRO" pitchFamily="50" charset="-128"/>
              </a:rPr>
              <a:t>実施内容</a:t>
            </a:r>
            <a:endParaRPr lang="en-US" altLang="ja-JP" sz="1000" b="1" dirty="0">
              <a:latin typeface="HG丸ｺﾞｼｯｸM-PRO" pitchFamily="50" charset="-128"/>
              <a:ea typeface="HG丸ｺﾞｼｯｸM-PRO" pitchFamily="50" charset="-128"/>
            </a:endParaRPr>
          </a:p>
          <a:p>
            <a:pPr algn="just">
              <a:lnSpc>
                <a:spcPct val="150000"/>
              </a:lnSpc>
            </a:pPr>
            <a:r>
              <a:rPr lang="ja-JP" altLang="en-US" sz="900" dirty="0">
                <a:latin typeface="HG丸ｺﾞｼｯｸM-PRO" pitchFamily="50" charset="-128"/>
                <a:ea typeface="HG丸ｺﾞｼｯｸM-PRO" pitchFamily="50" charset="-128"/>
              </a:rPr>
              <a:t>・活動場所：主に亀田記念公園および公園管理棟</a:t>
            </a:r>
            <a:r>
              <a:rPr lang="en-US" altLang="ja-JP" sz="900" dirty="0">
                <a:latin typeface="HG丸ｺﾞｼｯｸM-PRO" pitchFamily="50" charset="-128"/>
                <a:ea typeface="HG丸ｺﾞｼｯｸM-PRO" pitchFamily="50" charset="-128"/>
              </a:rPr>
              <a:t>2</a:t>
            </a:r>
            <a:r>
              <a:rPr lang="ja-JP" altLang="en-US" sz="900" dirty="0">
                <a:latin typeface="HG丸ｺﾞｼｯｸM-PRO" pitchFamily="50" charset="-128"/>
                <a:ea typeface="HG丸ｺﾞｼｯｸM-PRO" pitchFamily="50" charset="-128"/>
              </a:rPr>
              <a:t>階（回により変更することがあります）</a:t>
            </a:r>
            <a:endParaRPr lang="en-US" altLang="ja-JP" sz="900" dirty="0">
              <a:latin typeface="HG丸ｺﾞｼｯｸM-PRO" pitchFamily="50" charset="-128"/>
              <a:ea typeface="HG丸ｺﾞｼｯｸM-PRO" pitchFamily="50" charset="-128"/>
            </a:endParaRPr>
          </a:p>
          <a:p>
            <a:pPr algn="just">
              <a:lnSpc>
                <a:spcPct val="150000"/>
              </a:lnSpc>
            </a:pPr>
            <a:r>
              <a:rPr lang="ja-JP" altLang="en-US" sz="900" dirty="0">
                <a:latin typeface="HG丸ｺﾞｼｯｸM-PRO" pitchFamily="50" charset="-128"/>
                <a:ea typeface="HG丸ｺﾞｼｯｸM-PRO" pitchFamily="50" charset="-128"/>
              </a:rPr>
              <a:t>・内容：小学生の放課後の居場所づくり、および自然体験活動の提供</a:t>
            </a:r>
            <a:endParaRPr lang="en-US" altLang="ja-JP" sz="900" dirty="0">
              <a:latin typeface="HG丸ｺﾞｼｯｸM-PRO" pitchFamily="50" charset="-128"/>
              <a:ea typeface="HG丸ｺﾞｼｯｸM-PRO" pitchFamily="50" charset="-128"/>
            </a:endParaRPr>
          </a:p>
          <a:p>
            <a:pPr algn="just">
              <a:lnSpc>
                <a:spcPct val="150000"/>
              </a:lnSpc>
            </a:pPr>
            <a:r>
              <a:rPr lang="ja-JP" altLang="en-US" sz="900" dirty="0">
                <a:latin typeface="HG丸ｺﾞｼｯｸM-PRO" pitchFamily="50" charset="-128"/>
                <a:ea typeface="HG丸ｺﾞｼｯｸM-PRO" pitchFamily="50" charset="-128"/>
              </a:rPr>
              <a:t>・募集対象者　小学</a:t>
            </a:r>
            <a:r>
              <a:rPr lang="en-US" altLang="ja-JP" sz="900" dirty="0">
                <a:latin typeface="HG丸ｺﾞｼｯｸM-PRO" pitchFamily="50" charset="-128"/>
                <a:ea typeface="HG丸ｺﾞｼｯｸM-PRO" pitchFamily="50" charset="-128"/>
              </a:rPr>
              <a:t>1</a:t>
            </a:r>
            <a:r>
              <a:rPr lang="ja-JP" altLang="en-US" sz="900" dirty="0">
                <a:latin typeface="HG丸ｺﾞｼｯｸM-PRO" pitchFamily="50" charset="-128"/>
                <a:ea typeface="HG丸ｺﾞｼｯｸM-PRO" pitchFamily="50" charset="-128"/>
              </a:rPr>
              <a:t>年～</a:t>
            </a:r>
            <a:r>
              <a:rPr lang="en-US" altLang="ja-JP" sz="900" dirty="0">
                <a:latin typeface="HG丸ｺﾞｼｯｸM-PRO" pitchFamily="50" charset="-128"/>
                <a:ea typeface="HG丸ｺﾞｼｯｸM-PRO" pitchFamily="50" charset="-128"/>
              </a:rPr>
              <a:t>6</a:t>
            </a:r>
            <a:r>
              <a:rPr lang="ja-JP" altLang="en-US" sz="900" dirty="0">
                <a:latin typeface="HG丸ｺﾞｼｯｸM-PRO" pitchFamily="50" charset="-128"/>
                <a:ea typeface="HG丸ｺﾞｼｯｸM-PRO" pitchFamily="50" charset="-128"/>
              </a:rPr>
              <a:t>年生のみなさん</a:t>
            </a:r>
            <a:endParaRPr lang="en-US" altLang="ja-JP" sz="900" dirty="0">
              <a:latin typeface="HG丸ｺﾞｼｯｸM-PRO" pitchFamily="50" charset="-128"/>
              <a:ea typeface="HG丸ｺﾞｼｯｸM-PRO" pitchFamily="50" charset="-128"/>
            </a:endParaRPr>
          </a:p>
          <a:p>
            <a:pPr algn="just">
              <a:lnSpc>
                <a:spcPct val="150000"/>
              </a:lnSpc>
            </a:pPr>
            <a:r>
              <a:rPr lang="ja-JP" altLang="en-US" sz="900" dirty="0">
                <a:latin typeface="HG丸ｺﾞｼｯｸM-PRO" pitchFamily="50" charset="-128"/>
                <a:ea typeface="HG丸ｺﾞｼｯｸM-PRO" pitchFamily="50" charset="-128"/>
              </a:rPr>
              <a:t>・事業実施スケジュール　全</a:t>
            </a:r>
            <a:r>
              <a:rPr lang="en-US" altLang="ja-JP" sz="900" dirty="0">
                <a:latin typeface="HG丸ｺﾞｼｯｸM-PRO" pitchFamily="50" charset="-128"/>
                <a:ea typeface="HG丸ｺﾞｼｯｸM-PRO" pitchFamily="50" charset="-128"/>
              </a:rPr>
              <a:t>40</a:t>
            </a:r>
            <a:r>
              <a:rPr lang="ja-JP" altLang="en-US" sz="900" dirty="0">
                <a:latin typeface="HG丸ｺﾞｼｯｸM-PRO" pitchFamily="50" charset="-128"/>
                <a:ea typeface="HG丸ｺﾞｼｯｸM-PRO" pitchFamily="50" charset="-128"/>
              </a:rPr>
              <a:t>回</a:t>
            </a:r>
            <a:r>
              <a:rPr lang="ja-JP" altLang="en-US" sz="800" dirty="0">
                <a:latin typeface="HG丸ｺﾞｼｯｸM-PRO" pitchFamily="50" charset="-128"/>
                <a:ea typeface="HG丸ｺﾞｼｯｸM-PRO" pitchFamily="50" charset="-128"/>
              </a:rPr>
              <a:t>（</a:t>
            </a:r>
            <a:r>
              <a:rPr lang="en-US" altLang="ja-JP" sz="800" dirty="0">
                <a:latin typeface="HG丸ｺﾞｼｯｸM-PRO" pitchFamily="50" charset="-128"/>
                <a:ea typeface="HG丸ｺﾞｼｯｸM-PRO" pitchFamily="50" charset="-128"/>
              </a:rPr>
              <a:t>※</a:t>
            </a:r>
            <a:r>
              <a:rPr lang="ja-JP" altLang="en-US" sz="800" dirty="0">
                <a:latin typeface="HG丸ｺﾞｼｯｸM-PRO" pitchFamily="50" charset="-128"/>
                <a:ea typeface="HG丸ｺﾞｼｯｸM-PRO" pitchFamily="50" charset="-128"/>
              </a:rPr>
              <a:t>実施予定日参照）</a:t>
            </a:r>
            <a:endParaRPr lang="en-US" altLang="ja-JP" sz="900" dirty="0">
              <a:latin typeface="HG丸ｺﾞｼｯｸM-PRO" pitchFamily="50" charset="-128"/>
              <a:ea typeface="HG丸ｺﾞｼｯｸM-PRO" pitchFamily="50" charset="-128"/>
            </a:endParaRPr>
          </a:p>
          <a:p>
            <a:pPr algn="just">
              <a:lnSpc>
                <a:spcPct val="150000"/>
              </a:lnSpc>
            </a:pPr>
            <a:r>
              <a:rPr lang="ja-JP" altLang="en-US" sz="900" dirty="0">
                <a:latin typeface="HG丸ｺﾞｼｯｸM-PRO" pitchFamily="50" charset="-128"/>
                <a:ea typeface="HG丸ｺﾞｼｯｸM-PRO" pitchFamily="50" charset="-128"/>
              </a:rPr>
              <a:t>・参加費　　</a:t>
            </a:r>
            <a:r>
              <a:rPr lang="ja-JP" altLang="en-US" sz="900" dirty="0" err="1">
                <a:latin typeface="HG丸ｺﾞｼｯｸM-PRO" pitchFamily="50" charset="-128"/>
                <a:ea typeface="HG丸ｺﾞｼｯｸM-PRO" pitchFamily="50" charset="-128"/>
              </a:rPr>
              <a:t>かめっ</a:t>
            </a:r>
            <a:r>
              <a:rPr lang="en-US" altLang="ja-JP" sz="900" dirty="0">
                <a:latin typeface="HG丸ｺﾞｼｯｸM-PRO" pitchFamily="50" charset="-128"/>
                <a:ea typeface="HG丸ｺﾞｼｯｸM-PRO" pitchFamily="50" charset="-128"/>
              </a:rPr>
              <a:t>Co</a:t>
            </a:r>
            <a:r>
              <a:rPr lang="ja-JP" altLang="en-US" sz="900" dirty="0" err="1">
                <a:latin typeface="HG丸ｺﾞｼｯｸM-PRO" pitchFamily="50" charset="-128"/>
                <a:ea typeface="HG丸ｺﾞｼｯｸM-PRO" pitchFamily="50" charset="-128"/>
              </a:rPr>
              <a:t>くらぶ</a:t>
            </a:r>
            <a:r>
              <a:rPr lang="ja-JP" altLang="en-US" sz="900" dirty="0">
                <a:latin typeface="HG丸ｺﾞｼｯｸM-PRO" pitchFamily="50" charset="-128"/>
                <a:ea typeface="HG丸ｺﾞｼｯｸM-PRO" pitchFamily="50" charset="-128"/>
              </a:rPr>
              <a:t>会員費（入会金</a:t>
            </a:r>
            <a:r>
              <a:rPr lang="en-US" altLang="ja-JP" sz="900" dirty="0">
                <a:latin typeface="HG丸ｺﾞｼｯｸM-PRO" pitchFamily="50" charset="-128"/>
                <a:ea typeface="HG丸ｺﾞｼｯｸM-PRO" pitchFamily="50" charset="-128"/>
              </a:rPr>
              <a:t>1,000</a:t>
            </a:r>
            <a:r>
              <a:rPr lang="ja-JP" altLang="en-US" sz="900" dirty="0">
                <a:latin typeface="HG丸ｺﾞｼｯｸM-PRO" pitchFamily="50" charset="-128"/>
                <a:ea typeface="HG丸ｺﾞｼｯｸM-PRO" pitchFamily="50" charset="-128"/>
              </a:rPr>
              <a:t>円</a:t>
            </a:r>
            <a:r>
              <a:rPr lang="en-US" altLang="ja-JP" sz="900" dirty="0">
                <a:latin typeface="HG丸ｺﾞｼｯｸM-PRO" pitchFamily="50" charset="-128"/>
                <a:ea typeface="HG丸ｺﾞｼｯｸM-PRO" pitchFamily="50" charset="-128"/>
              </a:rPr>
              <a:t>/</a:t>
            </a:r>
            <a:r>
              <a:rPr lang="ja-JP" altLang="en-US" sz="900" dirty="0">
                <a:latin typeface="HG丸ｺﾞｼｯｸM-PRO" pitchFamily="50" charset="-128"/>
                <a:ea typeface="HG丸ｺﾞｼｯｸM-PRO" pitchFamily="50" charset="-128"/>
              </a:rPr>
              <a:t>年）および参加費（</a:t>
            </a:r>
            <a:r>
              <a:rPr lang="en-US" altLang="ja-JP" sz="900" dirty="0">
                <a:latin typeface="HG丸ｺﾞｼｯｸM-PRO" pitchFamily="50" charset="-128"/>
                <a:ea typeface="HG丸ｺﾞｼｯｸM-PRO" pitchFamily="50" charset="-128"/>
              </a:rPr>
              <a:t> 1,000</a:t>
            </a:r>
            <a:r>
              <a:rPr lang="ja-JP" altLang="en-US" sz="900" dirty="0">
                <a:latin typeface="HG丸ｺﾞｼｯｸM-PRO" pitchFamily="50" charset="-128"/>
                <a:ea typeface="HG丸ｺﾞｼｯｸM-PRO" pitchFamily="50" charset="-128"/>
              </a:rPr>
              <a:t>円</a:t>
            </a:r>
            <a:r>
              <a:rPr lang="en-US" altLang="ja-JP" sz="900" dirty="0">
                <a:latin typeface="HG丸ｺﾞｼｯｸM-PRO" pitchFamily="50" charset="-128"/>
                <a:ea typeface="HG丸ｺﾞｼｯｸM-PRO" pitchFamily="50" charset="-128"/>
              </a:rPr>
              <a:t>/</a:t>
            </a:r>
            <a:r>
              <a:rPr lang="ja-JP" altLang="en-US" sz="900" dirty="0">
                <a:latin typeface="HG丸ｺﾞｼｯｸM-PRO" pitchFamily="50" charset="-128"/>
                <a:ea typeface="HG丸ｺﾞｼｯｸM-PRO" pitchFamily="50" charset="-128"/>
              </a:rPr>
              <a:t>１回）</a:t>
            </a:r>
            <a:endParaRPr lang="en-US" altLang="ja-JP" sz="900" dirty="0">
              <a:latin typeface="HG丸ｺﾞｼｯｸM-PRO" pitchFamily="50" charset="-128"/>
              <a:ea typeface="HG丸ｺﾞｼｯｸM-PRO" pitchFamily="50" charset="-128"/>
            </a:endParaRPr>
          </a:p>
          <a:p>
            <a:pPr algn="just">
              <a:lnSpc>
                <a:spcPct val="150000"/>
              </a:lnSpc>
            </a:pPr>
            <a:r>
              <a:rPr lang="ja-JP" altLang="en-US" sz="900" dirty="0">
                <a:latin typeface="HG丸ｺﾞｼｯｸM-PRO" pitchFamily="50" charset="-128"/>
                <a:ea typeface="HG丸ｺﾞｼｯｸM-PRO" pitchFamily="50" charset="-128"/>
              </a:rPr>
              <a:t>・活動内容　野遊び（鬼ごっこ、落ち葉遊び、雪合戦、そり遊び）、いきもの探し、たき火</a:t>
            </a:r>
            <a:r>
              <a:rPr lang="en-US" altLang="ja-JP" sz="900" dirty="0" err="1">
                <a:latin typeface="HG丸ｺﾞｼｯｸM-PRO" pitchFamily="50" charset="-128"/>
                <a:ea typeface="HG丸ｺﾞｼｯｸM-PRO" pitchFamily="50" charset="-128"/>
              </a:rPr>
              <a:t>etc</a:t>
            </a:r>
            <a:endParaRPr lang="en-US" altLang="ja-JP" sz="900" dirty="0">
              <a:latin typeface="HG丸ｺﾞｼｯｸM-PRO" pitchFamily="50" charset="-128"/>
              <a:ea typeface="HG丸ｺﾞｼｯｸM-PRO" pitchFamily="50" charset="-128"/>
            </a:endParaRPr>
          </a:p>
          <a:p>
            <a:pPr algn="just">
              <a:lnSpc>
                <a:spcPct val="150000"/>
              </a:lnSpc>
            </a:pPr>
            <a:r>
              <a:rPr lang="ja-JP" altLang="en-US" sz="900" dirty="0">
                <a:latin typeface="HG丸ｺﾞｼｯｸM-PRO" pitchFamily="50" charset="-128"/>
                <a:ea typeface="HG丸ｺﾞｼｯｸM-PRO" pitchFamily="50" charset="-128"/>
              </a:rPr>
              <a:t>・スペシャルは、ふぉれすと鉱山での活動を計画しております（年２回</a:t>
            </a:r>
            <a:r>
              <a:rPr lang="en-US" altLang="ja-JP" sz="900" dirty="0">
                <a:highlight>
                  <a:srgbClr val="F5F8EE"/>
                </a:highlight>
                <a:latin typeface="HG丸ｺﾞｼｯｸM-PRO" pitchFamily="50" charset="-128"/>
                <a:ea typeface="HG丸ｺﾞｼｯｸM-PRO" pitchFamily="50" charset="-128"/>
              </a:rPr>
              <a:t>/8/7</a:t>
            </a:r>
            <a:r>
              <a:rPr lang="ja-JP" altLang="en-US" sz="900" dirty="0">
                <a:latin typeface="HG丸ｺﾞｼｯｸM-PRO" pitchFamily="50" charset="-128"/>
                <a:ea typeface="HG丸ｺﾞｼｯｸM-PRO" pitchFamily="50" charset="-128"/>
              </a:rPr>
              <a:t>、</a:t>
            </a:r>
            <a:r>
              <a:rPr lang="en-US" altLang="ja-JP" sz="900" dirty="0">
                <a:latin typeface="HG丸ｺﾞｼｯｸM-PRO" pitchFamily="50" charset="-128"/>
                <a:ea typeface="HG丸ｺﾞｼｯｸM-PRO" pitchFamily="50" charset="-128"/>
              </a:rPr>
              <a:t>1/8</a:t>
            </a:r>
            <a:r>
              <a:rPr lang="ja-JP" altLang="en-US" sz="900" dirty="0">
                <a:latin typeface="HG丸ｺﾞｼｯｸM-PRO" pitchFamily="50" charset="-128"/>
                <a:ea typeface="HG丸ｺﾞｼｯｸM-PRO" pitchFamily="50" charset="-128"/>
              </a:rPr>
              <a:t>）</a:t>
            </a:r>
            <a:endParaRPr lang="en-US" altLang="ja-JP" sz="900" dirty="0">
              <a:latin typeface="HG丸ｺﾞｼｯｸM-PRO" pitchFamily="50" charset="-128"/>
              <a:ea typeface="HG丸ｺﾞｼｯｸM-PRO" pitchFamily="50" charset="-128"/>
            </a:endParaRPr>
          </a:p>
        </p:txBody>
      </p:sp>
      <p:grpSp>
        <p:nvGrpSpPr>
          <p:cNvPr id="2" name="グループ化 1">
            <a:extLst>
              <a:ext uri="{FF2B5EF4-FFF2-40B4-BE49-F238E27FC236}">
                <a16:creationId xmlns:a16="http://schemas.microsoft.com/office/drawing/2014/main" id="{B3A4EA0F-4549-FBA7-1F84-008C32C7375D}"/>
              </a:ext>
            </a:extLst>
          </p:cNvPr>
          <p:cNvGrpSpPr/>
          <p:nvPr/>
        </p:nvGrpSpPr>
        <p:grpSpPr>
          <a:xfrm>
            <a:off x="836712" y="7740352"/>
            <a:ext cx="5329138" cy="864096"/>
            <a:chOff x="2276951" y="8143900"/>
            <a:chExt cx="3096265" cy="857256"/>
          </a:xfrm>
        </p:grpSpPr>
        <p:sp>
          <p:nvSpPr>
            <p:cNvPr id="6" name="正方形/長方形 5"/>
            <p:cNvSpPr/>
            <p:nvPr/>
          </p:nvSpPr>
          <p:spPr bwMode="gray">
            <a:xfrm>
              <a:off x="2276951" y="8143900"/>
              <a:ext cx="800754" cy="857256"/>
            </a:xfrm>
            <a:prstGeom prst="rect">
              <a:avLst/>
            </a:prstGeom>
            <a:noFill/>
            <a:ln>
              <a:solidFill>
                <a:schemeClr val="accent3">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altLang="ja-JP" sz="800" dirty="0">
                  <a:solidFill>
                    <a:sysClr val="windowText" lastClr="000000"/>
                  </a:solidFill>
                  <a:latin typeface="Arial" pitchFamily="34" charset="0"/>
                  <a:ea typeface="HG丸ｺﾞｼｯｸM-PRO" pitchFamily="50" charset="-128"/>
                  <a:cs typeface="Arial" pitchFamily="34" charset="0"/>
                </a:rPr>
                <a:t>15:30</a:t>
              </a:r>
              <a:r>
                <a:rPr lang="ja-JP" altLang="en-US" sz="800" dirty="0">
                  <a:solidFill>
                    <a:sysClr val="windowText" lastClr="000000"/>
                  </a:solidFill>
                  <a:latin typeface="Arial" pitchFamily="34" charset="0"/>
                  <a:ea typeface="HG丸ｺﾞｼｯｸM-PRO" pitchFamily="50" charset="-128"/>
                  <a:cs typeface="Arial" pitchFamily="34" charset="0"/>
                </a:rPr>
                <a:t>～</a:t>
              </a:r>
              <a:endParaRPr kumimoji="1" lang="en-US" altLang="ja-JP" sz="800" dirty="0">
                <a:solidFill>
                  <a:sysClr val="windowText" lastClr="000000"/>
                </a:solidFill>
                <a:latin typeface="Arial" pitchFamily="34" charset="0"/>
                <a:ea typeface="HG丸ｺﾞｼｯｸM-PRO" pitchFamily="50" charset="-128"/>
                <a:cs typeface="Arial" pitchFamily="34" charset="0"/>
              </a:endParaRPr>
            </a:p>
            <a:p>
              <a:r>
                <a:rPr lang="ja-JP" altLang="en-US" sz="800" dirty="0">
                  <a:solidFill>
                    <a:sysClr val="windowText" lastClr="000000"/>
                  </a:solidFill>
                  <a:latin typeface="Arial" pitchFamily="34" charset="0"/>
                  <a:ea typeface="HG丸ｺﾞｼｯｸM-PRO" pitchFamily="50" charset="-128"/>
                  <a:cs typeface="Arial" pitchFamily="34" charset="0"/>
                </a:rPr>
                <a:t>受付</a:t>
              </a:r>
              <a:endParaRPr kumimoji="1" lang="ja-JP" altLang="en-US" sz="700" dirty="0">
                <a:solidFill>
                  <a:sysClr val="windowText" lastClr="000000"/>
                </a:solidFill>
                <a:latin typeface="Arial" pitchFamily="34" charset="0"/>
                <a:ea typeface="HG丸ｺﾞｼｯｸM-PRO" pitchFamily="50" charset="-128"/>
                <a:cs typeface="Arial" pitchFamily="34" charset="0"/>
              </a:endParaRPr>
            </a:p>
          </p:txBody>
        </p:sp>
        <p:sp>
          <p:nvSpPr>
            <p:cNvPr id="7" name="正方形/長方形 6"/>
            <p:cNvSpPr/>
            <p:nvPr/>
          </p:nvSpPr>
          <p:spPr bwMode="gray">
            <a:xfrm>
              <a:off x="3140968" y="8143900"/>
              <a:ext cx="1167567" cy="545527"/>
            </a:xfrm>
            <a:prstGeom prst="rect">
              <a:avLst/>
            </a:prstGeom>
            <a:noFill/>
            <a:ln>
              <a:solidFill>
                <a:schemeClr val="accent3">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en-US" altLang="ja-JP" sz="800" dirty="0">
                  <a:solidFill>
                    <a:sysClr val="windowText" lastClr="000000"/>
                  </a:solidFill>
                  <a:latin typeface="Arial" pitchFamily="34" charset="0"/>
                  <a:ea typeface="HG丸ｺﾞｼｯｸM-PRO" pitchFamily="50" charset="-128"/>
                  <a:cs typeface="Arial" pitchFamily="34" charset="0"/>
                </a:rPr>
                <a:t>15:45</a:t>
              </a:r>
              <a:r>
                <a:rPr lang="ja-JP" altLang="en-US" sz="800" dirty="0">
                  <a:solidFill>
                    <a:sysClr val="windowText" lastClr="000000"/>
                  </a:solidFill>
                  <a:latin typeface="Arial" pitchFamily="34" charset="0"/>
                  <a:ea typeface="HG丸ｺﾞｼｯｸM-PRO" pitchFamily="50" charset="-128"/>
                  <a:cs typeface="Arial" pitchFamily="34" charset="0"/>
                </a:rPr>
                <a:t>～</a:t>
              </a:r>
              <a:r>
                <a:rPr lang="en-US" altLang="ja-JP" sz="800" dirty="0">
                  <a:solidFill>
                    <a:sysClr val="windowText" lastClr="000000"/>
                  </a:solidFill>
                  <a:latin typeface="Arial" pitchFamily="34" charset="0"/>
                  <a:ea typeface="HG丸ｺﾞｼｯｸM-PRO" pitchFamily="50" charset="-128"/>
                  <a:cs typeface="Arial" pitchFamily="34" charset="0"/>
                </a:rPr>
                <a:t>17:15</a:t>
              </a:r>
              <a:endParaRPr kumimoji="1" lang="en-US" altLang="ja-JP" sz="800" dirty="0">
                <a:solidFill>
                  <a:sysClr val="windowText" lastClr="000000"/>
                </a:solidFill>
                <a:latin typeface="Arial" pitchFamily="34" charset="0"/>
                <a:ea typeface="HG丸ｺﾞｼｯｸM-PRO" pitchFamily="50" charset="-128"/>
                <a:cs typeface="Arial" pitchFamily="34" charset="0"/>
              </a:endParaRPr>
            </a:p>
            <a:p>
              <a:r>
                <a:rPr kumimoji="1" lang="ja-JP" altLang="en-US" sz="800" dirty="0">
                  <a:solidFill>
                    <a:sysClr val="windowText" lastClr="000000"/>
                  </a:solidFill>
                  <a:latin typeface="Arial" pitchFamily="34" charset="0"/>
                  <a:ea typeface="HG丸ｺﾞｼｯｸM-PRO" pitchFamily="50" charset="-128"/>
                  <a:cs typeface="Arial" pitchFamily="34" charset="0"/>
                </a:rPr>
                <a:t>自然体験活動</a:t>
              </a:r>
            </a:p>
          </p:txBody>
        </p:sp>
        <p:sp>
          <p:nvSpPr>
            <p:cNvPr id="8" name="正方形/長方形 7"/>
            <p:cNvSpPr/>
            <p:nvPr/>
          </p:nvSpPr>
          <p:spPr bwMode="gray">
            <a:xfrm>
              <a:off x="4371798" y="8143900"/>
              <a:ext cx="1001418" cy="857256"/>
            </a:xfrm>
            <a:prstGeom prst="rect">
              <a:avLst/>
            </a:prstGeom>
            <a:noFill/>
            <a:ln>
              <a:solidFill>
                <a:schemeClr val="accent3">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en-US" altLang="ja-JP" sz="800" dirty="0">
                  <a:solidFill>
                    <a:sysClr val="windowText" lastClr="000000"/>
                  </a:solidFill>
                  <a:latin typeface="Arial" pitchFamily="34" charset="0"/>
                  <a:ea typeface="HG丸ｺﾞｼｯｸM-PRO" pitchFamily="50" charset="-128"/>
                  <a:cs typeface="Arial" pitchFamily="34" charset="0"/>
                </a:rPr>
                <a:t>17:15</a:t>
              </a:r>
              <a:r>
                <a:rPr kumimoji="1" lang="ja-JP" altLang="en-US" sz="800" dirty="0">
                  <a:solidFill>
                    <a:sysClr val="windowText" lastClr="000000"/>
                  </a:solidFill>
                  <a:latin typeface="Arial" pitchFamily="34" charset="0"/>
                  <a:ea typeface="HG丸ｺﾞｼｯｸM-PRO" pitchFamily="50" charset="-128"/>
                  <a:cs typeface="Arial" pitchFamily="34" charset="0"/>
                </a:rPr>
                <a:t>～</a:t>
              </a:r>
              <a:endParaRPr kumimoji="1" lang="en-US" altLang="ja-JP" sz="800" dirty="0">
                <a:solidFill>
                  <a:sysClr val="windowText" lastClr="000000"/>
                </a:solidFill>
                <a:latin typeface="Arial" pitchFamily="34" charset="0"/>
                <a:ea typeface="HG丸ｺﾞｼｯｸM-PRO" pitchFamily="50" charset="-128"/>
                <a:cs typeface="Arial" pitchFamily="34" charset="0"/>
              </a:endParaRPr>
            </a:p>
            <a:p>
              <a:r>
                <a:rPr kumimoji="1" lang="ja-JP" altLang="en-US" sz="800" dirty="0">
                  <a:solidFill>
                    <a:sysClr val="windowText" lastClr="000000"/>
                  </a:solidFill>
                  <a:latin typeface="Arial" pitchFamily="34" charset="0"/>
                  <a:ea typeface="HG丸ｺﾞｼｯｸM-PRO" pitchFamily="50" charset="-128"/>
                  <a:cs typeface="Arial" pitchFamily="34" charset="0"/>
                </a:rPr>
                <a:t>活動終了</a:t>
              </a:r>
              <a:endParaRPr kumimoji="1" lang="en-US" altLang="ja-JP" sz="800" dirty="0">
                <a:solidFill>
                  <a:sysClr val="windowText" lastClr="000000"/>
                </a:solidFill>
                <a:latin typeface="Arial" pitchFamily="34" charset="0"/>
                <a:ea typeface="HG丸ｺﾞｼｯｸM-PRO" pitchFamily="50" charset="-128"/>
                <a:cs typeface="Arial" pitchFamily="34" charset="0"/>
              </a:endParaRPr>
            </a:p>
            <a:p>
              <a:r>
                <a:rPr lang="ja-JP" altLang="en-US" sz="800" dirty="0">
                  <a:solidFill>
                    <a:sysClr val="windowText" lastClr="000000"/>
                  </a:solidFill>
                  <a:latin typeface="Arial" pitchFamily="34" charset="0"/>
                  <a:ea typeface="HG丸ｺﾞｼｯｸM-PRO" pitchFamily="50" charset="-128"/>
                  <a:cs typeface="Arial" pitchFamily="34" charset="0"/>
                </a:rPr>
                <a:t>保護者による迎え</a:t>
              </a:r>
              <a:endParaRPr lang="en-US" altLang="ja-JP" sz="800" dirty="0">
                <a:solidFill>
                  <a:sysClr val="windowText" lastClr="000000"/>
                </a:solidFill>
                <a:latin typeface="Arial" pitchFamily="34" charset="0"/>
                <a:ea typeface="HG丸ｺﾞｼｯｸM-PRO" pitchFamily="50" charset="-128"/>
                <a:cs typeface="Arial" pitchFamily="34" charset="0"/>
              </a:endParaRPr>
            </a:p>
            <a:p>
              <a:endParaRPr kumimoji="1" lang="en-US" altLang="ja-JP" sz="800" dirty="0">
                <a:solidFill>
                  <a:sysClr val="windowText" lastClr="000000"/>
                </a:solidFill>
                <a:latin typeface="Arial" pitchFamily="34" charset="0"/>
                <a:ea typeface="HG丸ｺﾞｼｯｸM-PRO" pitchFamily="50" charset="-128"/>
                <a:cs typeface="Arial" pitchFamily="34" charset="0"/>
              </a:endParaRPr>
            </a:p>
          </p:txBody>
        </p:sp>
        <p:sp>
          <p:nvSpPr>
            <p:cNvPr id="10" name="正方形/長方形 9"/>
            <p:cNvSpPr/>
            <p:nvPr/>
          </p:nvSpPr>
          <p:spPr bwMode="gray">
            <a:xfrm>
              <a:off x="3140968" y="8767359"/>
              <a:ext cx="1167567" cy="233797"/>
            </a:xfrm>
            <a:prstGeom prst="rect">
              <a:avLst/>
            </a:prstGeom>
            <a:solidFill>
              <a:schemeClr val="accent3">
                <a:lumMod val="60000"/>
                <a:lumOff val="40000"/>
              </a:schemeClr>
            </a:solidFill>
            <a:ln>
              <a:solidFill>
                <a:schemeClr val="accent3">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800" dirty="0">
                  <a:solidFill>
                    <a:sysClr val="windowText" lastClr="000000"/>
                  </a:solidFill>
                  <a:latin typeface="Arial" pitchFamily="34" charset="0"/>
                  <a:ea typeface="HG丸ｺﾞｼｯｸM-PRO" pitchFamily="50" charset="-128"/>
                  <a:cs typeface="Arial" pitchFamily="34" charset="0"/>
                </a:rPr>
                <a:t>屋外で活動</a:t>
              </a:r>
            </a:p>
          </p:txBody>
        </p:sp>
      </p:grpSp>
    </p:spTree>
    <p:extLst>
      <p:ext uri="{BB962C8B-B14F-4D97-AF65-F5344CB8AC3E}">
        <p14:creationId xmlns:p14="http://schemas.microsoft.com/office/powerpoint/2010/main" val="5449124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p:cNvSpPr txBox="1"/>
          <p:nvPr/>
        </p:nvSpPr>
        <p:spPr>
          <a:xfrm>
            <a:off x="642918" y="373267"/>
            <a:ext cx="5715040" cy="5505353"/>
          </a:xfrm>
          <a:prstGeom prst="rect">
            <a:avLst/>
          </a:prstGeom>
          <a:noFill/>
        </p:spPr>
        <p:txBody>
          <a:bodyPr wrap="square" rtlCol="0">
            <a:spAutoFit/>
          </a:bodyPr>
          <a:lstStyle/>
          <a:p>
            <a:pPr algn="just">
              <a:lnSpc>
                <a:spcPct val="150000"/>
              </a:lnSpc>
            </a:pPr>
            <a:r>
              <a:rPr lang="ja-JP" altLang="en-US" sz="1050" dirty="0">
                <a:latin typeface="HG丸ｺﾞｼｯｸM-PRO" pitchFamily="50" charset="-128"/>
                <a:ea typeface="HG丸ｺﾞｼｯｸM-PRO" pitchFamily="50" charset="-128"/>
              </a:rPr>
              <a:t>■</a:t>
            </a:r>
            <a:r>
              <a:rPr lang="ja-JP" altLang="en-US" sz="1050" b="1" dirty="0">
                <a:latin typeface="HG丸ｺﾞｼｯｸM-PRO" pitchFamily="50" charset="-128"/>
                <a:ea typeface="HG丸ｺﾞｼｯｸM-PRO" pitchFamily="50" charset="-128"/>
              </a:rPr>
              <a:t>活動の中止、延期の判断について</a:t>
            </a:r>
            <a:endParaRPr lang="en-US" altLang="ja-JP" sz="1050" b="1" dirty="0">
              <a:latin typeface="HG丸ｺﾞｼｯｸM-PRO" pitchFamily="50" charset="-128"/>
              <a:ea typeface="HG丸ｺﾞｼｯｸM-PRO" pitchFamily="50" charset="-128"/>
            </a:endParaRPr>
          </a:p>
          <a:p>
            <a:pPr algn="just">
              <a:lnSpc>
                <a:spcPct val="150000"/>
              </a:lnSpc>
            </a:pPr>
            <a:r>
              <a:rPr lang="ja-JP" altLang="en-US" sz="900" dirty="0">
                <a:latin typeface="HG丸ｺﾞｼｯｸM-PRO" pitchFamily="50" charset="-128"/>
                <a:ea typeface="HG丸ｺﾞｼｯｸM-PRO" pitchFamily="50" charset="-128"/>
              </a:rPr>
              <a:t>　参加者に関わる学校行事、インフルエンザの流行等に配慮し、実施日程を延期、または中止とさせて</a:t>
            </a:r>
            <a:endParaRPr lang="en-US" altLang="ja-JP" sz="900" dirty="0">
              <a:latin typeface="HG丸ｺﾞｼｯｸM-PRO" pitchFamily="50" charset="-128"/>
              <a:ea typeface="HG丸ｺﾞｼｯｸM-PRO" pitchFamily="50" charset="-128"/>
            </a:endParaRPr>
          </a:p>
          <a:p>
            <a:pPr algn="just">
              <a:lnSpc>
                <a:spcPct val="150000"/>
              </a:lnSpc>
            </a:pPr>
            <a:r>
              <a:rPr lang="ja-JP" altLang="en-US" sz="900" dirty="0">
                <a:latin typeface="HG丸ｺﾞｼｯｸM-PRO" pitchFamily="50" charset="-128"/>
                <a:ea typeface="HG丸ｺﾞｼｯｸM-PRO" pitchFamily="50" charset="-128"/>
              </a:rPr>
              <a:t>　いただく場合がございます。また、悪天や、フィールド状況に危険が想定される場合等は、状況を判断し、</a:t>
            </a:r>
            <a:endParaRPr lang="en-US" altLang="ja-JP" sz="900" dirty="0">
              <a:latin typeface="HG丸ｺﾞｼｯｸM-PRO" pitchFamily="50" charset="-128"/>
              <a:ea typeface="HG丸ｺﾞｼｯｸM-PRO" pitchFamily="50" charset="-128"/>
            </a:endParaRPr>
          </a:p>
          <a:p>
            <a:pPr algn="just">
              <a:lnSpc>
                <a:spcPct val="150000"/>
              </a:lnSpc>
            </a:pPr>
            <a:r>
              <a:rPr lang="ja-JP" altLang="en-US" sz="900" dirty="0">
                <a:latin typeface="HG丸ｺﾞｼｯｸM-PRO" pitchFamily="50" charset="-128"/>
                <a:ea typeface="HG丸ｺﾞｼｯｸM-PRO" pitchFamily="50" charset="-128"/>
              </a:rPr>
              <a:t>　日程等の変更をする事がございますので、ご了承願います。 </a:t>
            </a:r>
            <a:endParaRPr lang="en-US" altLang="ja-JP" sz="900" dirty="0">
              <a:latin typeface="HG丸ｺﾞｼｯｸM-PRO" pitchFamily="50" charset="-128"/>
              <a:ea typeface="HG丸ｺﾞｼｯｸM-PRO" pitchFamily="50" charset="-128"/>
            </a:endParaRPr>
          </a:p>
          <a:p>
            <a:pPr algn="just">
              <a:lnSpc>
                <a:spcPct val="150000"/>
              </a:lnSpc>
            </a:pPr>
            <a:endParaRPr lang="en-US" altLang="ja-JP" sz="900" dirty="0">
              <a:latin typeface="HG丸ｺﾞｼｯｸM-PRO" pitchFamily="50" charset="-128"/>
              <a:ea typeface="HG丸ｺﾞｼｯｸM-PRO" pitchFamily="50" charset="-128"/>
            </a:endParaRPr>
          </a:p>
          <a:p>
            <a:pPr algn="just">
              <a:lnSpc>
                <a:spcPct val="150000"/>
              </a:lnSpc>
            </a:pPr>
            <a:r>
              <a:rPr lang="ja-JP" altLang="en-US" sz="1050" b="1" dirty="0">
                <a:latin typeface="HG丸ｺﾞｼｯｸM-PRO" pitchFamily="50" charset="-128"/>
                <a:ea typeface="HG丸ｺﾞｼｯｸM-PRO" pitchFamily="50" charset="-128"/>
              </a:rPr>
              <a:t>■流行病によって学級閉鎖となった場合</a:t>
            </a:r>
            <a:endParaRPr lang="en-US" altLang="ja-JP" sz="1050" b="1" dirty="0">
              <a:latin typeface="HG丸ｺﾞｼｯｸM-PRO" pitchFamily="50" charset="-128"/>
              <a:ea typeface="HG丸ｺﾞｼｯｸM-PRO" pitchFamily="50" charset="-128"/>
            </a:endParaRPr>
          </a:p>
          <a:p>
            <a:pPr algn="just">
              <a:lnSpc>
                <a:spcPct val="150000"/>
              </a:lnSpc>
            </a:pPr>
            <a:r>
              <a:rPr lang="ja-JP" altLang="en-US" sz="900" dirty="0">
                <a:latin typeface="HG丸ｺﾞｼｯｸM-PRO" pitchFamily="50" charset="-128"/>
                <a:ea typeface="HG丸ｺﾞｼｯｸM-PRO" pitchFamily="50" charset="-128"/>
              </a:rPr>
              <a:t>　参加者が所属する学級または学年にて学級閉鎖となった場合は、本人の健康状態の如何に問</a:t>
            </a:r>
            <a:r>
              <a:rPr lang="ja-JP" altLang="en-US" sz="900" dirty="0" err="1">
                <a:latin typeface="HG丸ｺﾞｼｯｸM-PRO" pitchFamily="50" charset="-128"/>
                <a:ea typeface="HG丸ｺﾞｼｯｸM-PRO" pitchFamily="50" charset="-128"/>
              </a:rPr>
              <a:t>わ</a:t>
            </a:r>
            <a:r>
              <a:rPr lang="ja-JP" altLang="en-US" sz="900" dirty="0">
                <a:latin typeface="HG丸ｺﾞｼｯｸM-PRO" pitchFamily="50" charset="-128"/>
                <a:ea typeface="HG丸ｺﾞｼｯｸM-PRO" pitchFamily="50" charset="-128"/>
              </a:rPr>
              <a:t>　</a:t>
            </a:r>
            <a:endParaRPr lang="en-US" altLang="ja-JP" sz="900" dirty="0">
              <a:latin typeface="HG丸ｺﾞｼｯｸM-PRO" pitchFamily="50" charset="-128"/>
              <a:ea typeface="HG丸ｺﾞｼｯｸM-PRO" pitchFamily="50" charset="-128"/>
            </a:endParaRPr>
          </a:p>
          <a:p>
            <a:pPr algn="just">
              <a:lnSpc>
                <a:spcPct val="150000"/>
              </a:lnSpc>
            </a:pPr>
            <a:r>
              <a:rPr lang="ja-JP" altLang="en-US" sz="900" dirty="0">
                <a:latin typeface="HG丸ｺﾞｼｯｸM-PRO" pitchFamily="50" charset="-128"/>
                <a:ea typeface="HG丸ｺﾞｼｯｸM-PRO" pitchFamily="50" charset="-128"/>
              </a:rPr>
              <a:t>　ず、参加見合わせをお願いいたします。</a:t>
            </a:r>
            <a:endParaRPr lang="en-US" altLang="ja-JP" sz="900" dirty="0">
              <a:latin typeface="HG丸ｺﾞｼｯｸM-PRO" pitchFamily="50" charset="-128"/>
              <a:ea typeface="HG丸ｺﾞｼｯｸM-PRO" pitchFamily="50" charset="-128"/>
            </a:endParaRPr>
          </a:p>
          <a:p>
            <a:pPr algn="just">
              <a:lnSpc>
                <a:spcPct val="150000"/>
              </a:lnSpc>
            </a:pPr>
            <a:endParaRPr lang="en-US" altLang="ja-JP" sz="700" dirty="0">
              <a:latin typeface="HG丸ｺﾞｼｯｸM-PRO" pitchFamily="50" charset="-128"/>
              <a:ea typeface="HG丸ｺﾞｼｯｸM-PRO" pitchFamily="50" charset="-128"/>
            </a:endParaRPr>
          </a:p>
          <a:p>
            <a:pPr algn="just">
              <a:lnSpc>
                <a:spcPct val="150000"/>
              </a:lnSpc>
            </a:pPr>
            <a:r>
              <a:rPr lang="ja-JP" altLang="en-US" sz="1050" b="1" dirty="0">
                <a:latin typeface="HG丸ｺﾞｼｯｸM-PRO" pitchFamily="50" charset="-128"/>
                <a:ea typeface="HG丸ｺﾞｼｯｸM-PRO" pitchFamily="50" charset="-128"/>
              </a:rPr>
              <a:t>■活動に関わる連絡手段について</a:t>
            </a:r>
            <a:endParaRPr lang="en-US" altLang="ja-JP" sz="1050" b="1" dirty="0">
              <a:latin typeface="HG丸ｺﾞｼｯｸM-PRO" pitchFamily="50" charset="-128"/>
              <a:ea typeface="HG丸ｺﾞｼｯｸM-PRO" pitchFamily="50" charset="-128"/>
            </a:endParaRPr>
          </a:p>
          <a:p>
            <a:pPr algn="just">
              <a:lnSpc>
                <a:spcPct val="150000"/>
              </a:lnSpc>
            </a:pPr>
            <a:r>
              <a:rPr lang="ja-JP" altLang="en-US" sz="900" dirty="0">
                <a:latin typeface="HG丸ｺﾞｼｯｸM-PRO" pitchFamily="50" charset="-128"/>
                <a:ea typeface="HG丸ｺﾞｼｯｸM-PRO" pitchFamily="50" charset="-128"/>
              </a:rPr>
              <a:t>　活動の中止、延期、その他活動に必要な事柄に関しては連絡網にて連絡いたします。</a:t>
            </a:r>
            <a:endParaRPr lang="en-US" altLang="ja-JP" sz="900" dirty="0">
              <a:latin typeface="HG丸ｺﾞｼｯｸM-PRO" pitchFamily="50" charset="-128"/>
              <a:ea typeface="HG丸ｺﾞｼｯｸM-PRO" pitchFamily="50" charset="-128"/>
            </a:endParaRPr>
          </a:p>
          <a:p>
            <a:pPr algn="just">
              <a:lnSpc>
                <a:spcPct val="150000"/>
              </a:lnSpc>
            </a:pPr>
            <a:r>
              <a:rPr lang="ja-JP" altLang="en-US" sz="900" dirty="0">
                <a:latin typeface="HG丸ｺﾞｼｯｸM-PRO" pitchFamily="50" charset="-128"/>
                <a:ea typeface="HG丸ｺﾞｼｯｸM-PRO" pitchFamily="50" charset="-128"/>
              </a:rPr>
              <a:t>　</a:t>
            </a:r>
            <a:r>
              <a:rPr lang="en-US" altLang="ja-JP" sz="900" dirty="0">
                <a:latin typeface="HG丸ｺﾞｼｯｸM-PRO" pitchFamily="50" charset="-128"/>
                <a:ea typeface="HG丸ｺﾞｼｯｸM-PRO" pitchFamily="50" charset="-128"/>
              </a:rPr>
              <a:t>※</a:t>
            </a:r>
            <a:r>
              <a:rPr lang="ja-JP" altLang="en-US" sz="900" dirty="0">
                <a:latin typeface="HG丸ｺﾞｼｯｸM-PRO" pitchFamily="50" charset="-128"/>
                <a:ea typeface="HG丸ｺﾞｼｯｸM-PRO" pitchFamily="50" charset="-128"/>
              </a:rPr>
              <a:t>なお、緊急を要する場合は、スタッフより直接、緊急連絡先にご連絡いたします。</a:t>
            </a:r>
            <a:endParaRPr lang="en-US" altLang="ja-JP" sz="900" dirty="0">
              <a:latin typeface="HG丸ｺﾞｼｯｸM-PRO" pitchFamily="50" charset="-128"/>
              <a:ea typeface="HG丸ｺﾞｼｯｸM-PRO" pitchFamily="50" charset="-128"/>
            </a:endParaRPr>
          </a:p>
          <a:p>
            <a:pPr algn="just">
              <a:lnSpc>
                <a:spcPct val="150000"/>
              </a:lnSpc>
            </a:pPr>
            <a:endParaRPr lang="en-US" altLang="ja-JP" sz="1050" b="1" dirty="0">
              <a:latin typeface="HG丸ｺﾞｼｯｸM-PRO" pitchFamily="50" charset="-128"/>
              <a:ea typeface="HG丸ｺﾞｼｯｸM-PRO" pitchFamily="50" charset="-128"/>
            </a:endParaRPr>
          </a:p>
          <a:p>
            <a:pPr algn="just">
              <a:lnSpc>
                <a:spcPct val="150000"/>
              </a:lnSpc>
            </a:pPr>
            <a:r>
              <a:rPr lang="ja-JP" altLang="en-US" sz="1050" b="1" dirty="0">
                <a:latin typeface="HG丸ｺﾞｼｯｸM-PRO" pitchFamily="50" charset="-128"/>
                <a:ea typeface="HG丸ｺﾞｼｯｸM-PRO" pitchFamily="50" charset="-128"/>
              </a:rPr>
              <a:t>■家族参加のお楽しみイベントの開催について</a:t>
            </a:r>
            <a:endParaRPr lang="en-US" altLang="ja-JP" sz="1050" b="1" dirty="0">
              <a:latin typeface="HG丸ｺﾞｼｯｸM-PRO" pitchFamily="50" charset="-128"/>
              <a:ea typeface="HG丸ｺﾞｼｯｸM-PRO" pitchFamily="50" charset="-128"/>
            </a:endParaRPr>
          </a:p>
          <a:p>
            <a:pPr algn="just">
              <a:lnSpc>
                <a:spcPct val="150000"/>
              </a:lnSpc>
            </a:pPr>
            <a:r>
              <a:rPr lang="ja-JP" altLang="en-US" sz="900" dirty="0">
                <a:latin typeface="HG丸ｺﾞｼｯｸM-PRO" pitchFamily="50" charset="-128"/>
                <a:ea typeface="HG丸ｺﾞｼｯｸM-PRO" pitchFamily="50" charset="-128"/>
              </a:rPr>
              <a:t>　</a:t>
            </a:r>
            <a:r>
              <a:rPr lang="en-US" altLang="ja-JP" sz="900" dirty="0">
                <a:latin typeface="HG丸ｺﾞｼｯｸM-PRO" pitchFamily="50" charset="-128"/>
                <a:ea typeface="HG丸ｺﾞｼｯｸM-PRO" pitchFamily="50" charset="-128"/>
              </a:rPr>
              <a:t>8</a:t>
            </a:r>
            <a:r>
              <a:rPr lang="ja-JP" altLang="en-US" sz="900" dirty="0">
                <a:latin typeface="HG丸ｺﾞｼｯｸM-PRO" pitchFamily="50" charset="-128"/>
                <a:ea typeface="HG丸ｺﾞｼｯｸM-PRO" pitchFamily="50" charset="-128"/>
              </a:rPr>
              <a:t>月、</a:t>
            </a:r>
            <a:r>
              <a:rPr lang="en-US" altLang="ja-JP" sz="900" dirty="0">
                <a:latin typeface="HG丸ｺﾞｼｯｸM-PRO" pitchFamily="50" charset="-128"/>
                <a:ea typeface="HG丸ｺﾞｼｯｸM-PRO" pitchFamily="50" charset="-128"/>
              </a:rPr>
              <a:t>1</a:t>
            </a:r>
            <a:r>
              <a:rPr lang="ja-JP" altLang="en-US" sz="900" dirty="0">
                <a:latin typeface="HG丸ｺﾞｼｯｸM-PRO" pitchFamily="50" charset="-128"/>
                <a:ea typeface="HG丸ｺﾞｼｯｸM-PRO" pitchFamily="50" charset="-128"/>
              </a:rPr>
              <a:t>月はご家族の方も参加する事ができる、お楽しみイベントの開催を予定しています。</a:t>
            </a:r>
            <a:endParaRPr lang="en-US" altLang="ja-JP" sz="900" dirty="0">
              <a:latin typeface="HG丸ｺﾞｼｯｸM-PRO" pitchFamily="50" charset="-128"/>
              <a:ea typeface="HG丸ｺﾞｼｯｸM-PRO" pitchFamily="50" charset="-128"/>
            </a:endParaRPr>
          </a:p>
          <a:p>
            <a:pPr algn="just"/>
            <a:r>
              <a:rPr lang="ja-JP" altLang="en-US" sz="900" dirty="0">
                <a:latin typeface="HG丸ｺﾞｼｯｸM-PRO" pitchFamily="50" charset="-128"/>
                <a:ea typeface="HG丸ｺﾞｼｯｸM-PRO" pitchFamily="50" charset="-128"/>
              </a:rPr>
              <a:t>　なお詳細につきましては、かめっ</a:t>
            </a:r>
            <a:r>
              <a:rPr lang="en-US" altLang="ja-JP" sz="900" dirty="0">
                <a:latin typeface="HG丸ｺﾞｼｯｸM-PRO" pitchFamily="50" charset="-128"/>
                <a:ea typeface="HG丸ｺﾞｼｯｸM-PRO" pitchFamily="50" charset="-128"/>
              </a:rPr>
              <a:t>Co</a:t>
            </a:r>
            <a:r>
              <a:rPr lang="ja-JP" altLang="en-US" sz="900" dirty="0">
                <a:latin typeface="HG丸ｺﾞｼｯｸM-PRO" pitchFamily="50" charset="-128"/>
                <a:ea typeface="HG丸ｺﾞｼｯｸM-PRO" pitchFamily="50" charset="-128"/>
              </a:rPr>
              <a:t>ＬＩＮＥにて、ご連絡いたします。</a:t>
            </a:r>
            <a:r>
              <a:rPr lang="ja-JP" altLang="ja-JP" sz="900" dirty="0"/>
              <a:t> 　</a:t>
            </a:r>
            <a:endParaRPr lang="en-US" altLang="ja-JP" sz="900" dirty="0"/>
          </a:p>
          <a:p>
            <a:pPr algn="just"/>
            <a:endParaRPr lang="en-US" altLang="ja-JP" sz="1050" dirty="0"/>
          </a:p>
          <a:p>
            <a:pPr algn="just"/>
            <a:endParaRPr lang="en-US" altLang="ja-JP" sz="1050" b="1" dirty="0"/>
          </a:p>
          <a:p>
            <a:pPr algn="just">
              <a:lnSpc>
                <a:spcPct val="150000"/>
              </a:lnSpc>
            </a:pPr>
            <a:r>
              <a:rPr lang="ja-JP" altLang="en-US" sz="1050" b="1" dirty="0">
                <a:latin typeface="HG丸ｺﾞｼｯｸM-PRO" pitchFamily="50" charset="-128"/>
                <a:ea typeface="HG丸ｺﾞｼｯｸM-PRO" pitchFamily="50" charset="-128"/>
              </a:rPr>
              <a:t>■</a:t>
            </a:r>
            <a:r>
              <a:rPr lang="ja-JP" altLang="ja-JP" sz="1050" b="1" dirty="0">
                <a:latin typeface="HG丸ｺﾞｼｯｸM-PRO" pitchFamily="50" charset="-128"/>
                <a:ea typeface="HG丸ｺﾞｼｯｸM-PRO" pitchFamily="50" charset="-128"/>
              </a:rPr>
              <a:t>参加費</a:t>
            </a:r>
            <a:r>
              <a:rPr lang="ja-JP" altLang="en-US" sz="1050" b="1" dirty="0">
                <a:latin typeface="HG丸ｺﾞｼｯｸM-PRO" pitchFamily="50" charset="-128"/>
                <a:ea typeface="HG丸ｺﾞｼｯｸM-PRO" pitchFamily="50" charset="-128"/>
              </a:rPr>
              <a:t>のお</a:t>
            </a:r>
            <a:r>
              <a:rPr lang="ja-JP" altLang="ja-JP" sz="1050" b="1" dirty="0">
                <a:latin typeface="HG丸ｺﾞｼｯｸM-PRO" pitchFamily="50" charset="-128"/>
                <a:ea typeface="HG丸ｺﾞｼｯｸM-PRO" pitchFamily="50" charset="-128"/>
              </a:rPr>
              <a:t>支払</a:t>
            </a:r>
            <a:r>
              <a:rPr lang="ja-JP" altLang="en-US" sz="1050" b="1" dirty="0">
                <a:latin typeface="HG丸ｺﾞｼｯｸM-PRO" pitchFamily="50" charset="-128"/>
                <a:ea typeface="HG丸ｺﾞｼｯｸM-PRO" pitchFamily="50" charset="-128"/>
              </a:rPr>
              <a:t>について</a:t>
            </a:r>
            <a:endParaRPr lang="en-US" altLang="ja-JP" sz="1050" b="1" dirty="0">
              <a:latin typeface="HG丸ｺﾞｼｯｸM-PRO" pitchFamily="50" charset="-128"/>
              <a:ea typeface="HG丸ｺﾞｼｯｸM-PRO" pitchFamily="50" charset="-128"/>
            </a:endParaRPr>
          </a:p>
          <a:p>
            <a:pPr algn="just"/>
            <a:r>
              <a:rPr lang="ja-JP" altLang="en-US" sz="900" dirty="0">
                <a:latin typeface="HG丸ｺﾞｼｯｸM-PRO" pitchFamily="50" charset="-128"/>
                <a:ea typeface="HG丸ｺﾞｼｯｸM-PRO" pitchFamily="50" charset="-128"/>
              </a:rPr>
              <a:t>　</a:t>
            </a:r>
            <a:r>
              <a:rPr lang="en-US" altLang="ja-JP" sz="900" dirty="0">
                <a:latin typeface="HG丸ｺﾞｼｯｸM-PRO" pitchFamily="50" charset="-128"/>
                <a:ea typeface="HG丸ｺﾞｼｯｸM-PRO" pitchFamily="50" charset="-128"/>
              </a:rPr>
              <a:t>【</a:t>
            </a:r>
            <a:r>
              <a:rPr lang="ja-JP" altLang="ja-JP" sz="900" dirty="0">
                <a:latin typeface="HG丸ｺﾞｼｯｸM-PRO" pitchFamily="50" charset="-128"/>
                <a:ea typeface="HG丸ｺﾞｼｯｸM-PRO" pitchFamily="50" charset="-128"/>
              </a:rPr>
              <a:t>お支払い</a:t>
            </a:r>
            <a:r>
              <a:rPr lang="ja-JP" altLang="en-US" sz="900" dirty="0">
                <a:latin typeface="HG丸ｺﾞｼｯｸM-PRO" pitchFamily="50" charset="-128"/>
                <a:ea typeface="HG丸ｺﾞｼｯｸM-PRO" pitchFamily="50" charset="-128"/>
              </a:rPr>
              <a:t>方法</a:t>
            </a:r>
            <a:r>
              <a:rPr lang="en-US" altLang="ja-JP" sz="900" dirty="0">
                <a:latin typeface="HG丸ｺﾞｼｯｸM-PRO" pitchFamily="50" charset="-128"/>
                <a:ea typeface="HG丸ｺﾞｼｯｸM-PRO" pitchFamily="50" charset="-128"/>
              </a:rPr>
              <a:t>】</a:t>
            </a:r>
          </a:p>
          <a:p>
            <a:pPr algn="just"/>
            <a:r>
              <a:rPr lang="ja-JP" altLang="en-US" sz="900" dirty="0">
                <a:latin typeface="HG丸ｺﾞｼｯｸM-PRO" pitchFamily="50" charset="-128"/>
                <a:ea typeface="HG丸ｺﾞｼｯｸM-PRO" pitchFamily="50" charset="-128"/>
              </a:rPr>
              <a:t>　　現金とかめっ</a:t>
            </a:r>
            <a:r>
              <a:rPr lang="en-US" altLang="ja-JP" sz="900" dirty="0">
                <a:latin typeface="HG丸ｺﾞｼｯｸM-PRO" pitchFamily="50" charset="-128"/>
                <a:ea typeface="HG丸ｺﾞｼｯｸM-PRO" pitchFamily="50" charset="-128"/>
              </a:rPr>
              <a:t>Co</a:t>
            </a:r>
            <a:r>
              <a:rPr lang="ja-JP" altLang="en-US" sz="900" dirty="0">
                <a:latin typeface="HG丸ｺﾞｼｯｸM-PRO" pitchFamily="50" charset="-128"/>
                <a:ea typeface="HG丸ｺﾞｼｯｸM-PRO" pitchFamily="50" charset="-128"/>
              </a:rPr>
              <a:t>金券のみになります。活動日に直接スタッフにお渡しください。</a:t>
            </a:r>
            <a:endParaRPr lang="ja-JP" altLang="ja-JP" sz="900" dirty="0">
              <a:latin typeface="HG丸ｺﾞｼｯｸM-PRO" pitchFamily="50" charset="-128"/>
              <a:ea typeface="HG丸ｺﾞｼｯｸM-PRO" pitchFamily="50" charset="-128"/>
            </a:endParaRPr>
          </a:p>
          <a:p>
            <a:pPr algn="just"/>
            <a:endParaRPr lang="en-US" altLang="ja-JP" sz="900" dirty="0">
              <a:latin typeface="HG丸ｺﾞｼｯｸM-PRO" pitchFamily="50" charset="-128"/>
              <a:ea typeface="HG丸ｺﾞｼｯｸM-PRO" pitchFamily="50" charset="-128"/>
            </a:endParaRPr>
          </a:p>
          <a:p>
            <a:pPr algn="just"/>
            <a:endParaRPr lang="en-US" altLang="ja-JP" sz="1050" dirty="0">
              <a:latin typeface="HG丸ｺﾞｼｯｸM-PRO" pitchFamily="50" charset="-128"/>
              <a:ea typeface="HG丸ｺﾞｼｯｸM-PRO" pitchFamily="50" charset="-128"/>
            </a:endParaRPr>
          </a:p>
          <a:p>
            <a:pPr algn="just">
              <a:lnSpc>
                <a:spcPct val="150000"/>
              </a:lnSpc>
            </a:pPr>
            <a:r>
              <a:rPr lang="ja-JP" altLang="en-US" sz="1050" b="1" dirty="0">
                <a:latin typeface="HG丸ｺﾞｼｯｸM-PRO" pitchFamily="50" charset="-128"/>
                <a:ea typeface="HG丸ｺﾞｼｯｸM-PRO" pitchFamily="50" charset="-128"/>
              </a:rPr>
              <a:t>■事業実施に関して</a:t>
            </a:r>
            <a:endParaRPr lang="ja-JP" altLang="en-US" sz="1000" b="1" dirty="0">
              <a:latin typeface="HG丸ｺﾞｼｯｸM-PRO" pitchFamily="50" charset="-128"/>
              <a:ea typeface="HG丸ｺﾞｼｯｸM-PRO" pitchFamily="50" charset="-128"/>
            </a:endParaRPr>
          </a:p>
          <a:p>
            <a:pPr marL="174625" indent="-174625" algn="just">
              <a:spcBef>
                <a:spcPts val="600"/>
              </a:spcBef>
              <a:spcAft>
                <a:spcPts val="600"/>
              </a:spcAft>
              <a:buFont typeface="Arial" pitchFamily="34" charset="0"/>
              <a:buChar char="•"/>
            </a:pPr>
            <a:r>
              <a:rPr lang="ja-JP" altLang="en-US" sz="900" dirty="0">
                <a:latin typeface="HG丸ｺﾞｼｯｸM-PRO" pitchFamily="50" charset="-128"/>
                <a:ea typeface="HG丸ｺﾞｼｯｸM-PRO" pitchFamily="50" charset="-128"/>
              </a:rPr>
              <a:t>事業実施にあたり、市公園管理に関わる部署および亀田記念公園指定管理者、富岸小学校等、関係機関との協力を図り、活動を進めています。</a:t>
            </a:r>
            <a:endParaRPr lang="en-US" altLang="ja-JP" sz="900" dirty="0">
              <a:latin typeface="HG丸ｺﾞｼｯｸM-PRO" pitchFamily="50" charset="-128"/>
              <a:ea typeface="HG丸ｺﾞｼｯｸM-PRO" pitchFamily="50" charset="-128"/>
            </a:endParaRPr>
          </a:p>
          <a:p>
            <a:pPr marL="174625" indent="-174625" algn="just">
              <a:spcBef>
                <a:spcPts val="600"/>
              </a:spcBef>
              <a:spcAft>
                <a:spcPts val="600"/>
              </a:spcAft>
              <a:buFont typeface="Arial" pitchFamily="34" charset="0"/>
              <a:buChar char="•"/>
            </a:pPr>
            <a:r>
              <a:rPr lang="ja-JP" altLang="en-US" sz="900" dirty="0">
                <a:latin typeface="HG丸ｺﾞｼｯｸM-PRO" pitchFamily="50" charset="-128"/>
                <a:ea typeface="HG丸ｺﾞｼｯｸM-PRO" pitchFamily="50" charset="-128"/>
              </a:rPr>
              <a:t>市公園および管理棟取り扱いに十分配慮し、事業を行います。</a:t>
            </a:r>
          </a:p>
        </p:txBody>
      </p:sp>
      <p:sp>
        <p:nvSpPr>
          <p:cNvPr id="7" name="テキスト ボックス 6"/>
          <p:cNvSpPr txBox="1"/>
          <p:nvPr/>
        </p:nvSpPr>
        <p:spPr bwMode="gray">
          <a:xfrm>
            <a:off x="22869" y="6240"/>
            <a:ext cx="3390672" cy="338554"/>
          </a:xfrm>
          <a:prstGeom prst="rect">
            <a:avLst/>
          </a:prstGeom>
          <a:noFill/>
        </p:spPr>
        <p:txBody>
          <a:bodyPr wrap="none" rtlCol="0">
            <a:spAutoFit/>
          </a:bodyPr>
          <a:lstStyle/>
          <a:p>
            <a:r>
              <a:rPr kumimoji="1" lang="ja-JP" altLang="en-US" sz="1600" b="1" dirty="0" err="1">
                <a:solidFill>
                  <a:schemeClr val="bg1"/>
                </a:solidFill>
              </a:rPr>
              <a:t>かめっ</a:t>
            </a:r>
            <a:r>
              <a:rPr kumimoji="1" lang="en-US" altLang="ja-JP" sz="1600" b="1" dirty="0">
                <a:solidFill>
                  <a:schemeClr val="bg1"/>
                </a:solidFill>
              </a:rPr>
              <a:t>Co</a:t>
            </a:r>
            <a:r>
              <a:rPr kumimoji="1" lang="ja-JP" altLang="en-US" sz="1600" b="1" dirty="0" err="1">
                <a:solidFill>
                  <a:schemeClr val="bg1"/>
                </a:solidFill>
              </a:rPr>
              <a:t>くらぶに</a:t>
            </a:r>
            <a:r>
              <a:rPr kumimoji="1" lang="ja-JP" altLang="en-US" sz="1600" b="1" dirty="0">
                <a:solidFill>
                  <a:schemeClr val="bg1"/>
                </a:solidFill>
              </a:rPr>
              <a:t>参加するにあたって</a:t>
            </a:r>
          </a:p>
        </p:txBody>
      </p:sp>
    </p:spTree>
    <p:extLst>
      <p:ext uri="{BB962C8B-B14F-4D97-AF65-F5344CB8AC3E}">
        <p14:creationId xmlns:p14="http://schemas.microsoft.com/office/powerpoint/2010/main" val="14859668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 name="正方形/長方形 16"/>
          <p:cNvSpPr/>
          <p:nvPr/>
        </p:nvSpPr>
        <p:spPr>
          <a:xfrm>
            <a:off x="0" y="7000892"/>
            <a:ext cx="6858000" cy="2143108"/>
          </a:xfrm>
          <a:prstGeom prst="rect">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テキスト ボックス 17"/>
          <p:cNvSpPr txBox="1"/>
          <p:nvPr/>
        </p:nvSpPr>
        <p:spPr>
          <a:xfrm>
            <a:off x="312197" y="170220"/>
            <a:ext cx="4688430" cy="369332"/>
          </a:xfrm>
          <a:prstGeom prst="rect">
            <a:avLst/>
          </a:prstGeom>
          <a:noFill/>
        </p:spPr>
        <p:txBody>
          <a:bodyPr wrap="square" rtlCol="0">
            <a:spAutoFit/>
          </a:bodyPr>
          <a:lstStyle/>
          <a:p>
            <a:r>
              <a:rPr lang="ja-JP" altLang="en-US" dirty="0">
                <a:solidFill>
                  <a:schemeClr val="bg2">
                    <a:lumMod val="25000"/>
                  </a:schemeClr>
                </a:solidFill>
                <a:latin typeface="HGS創英角ｺﾞｼｯｸUB" pitchFamily="50" charset="-128"/>
                <a:ea typeface="HGS創英角ｺﾞｼｯｸUB" pitchFamily="50" charset="-128"/>
              </a:rPr>
              <a:t>実施内容（予定）</a:t>
            </a:r>
            <a:endParaRPr kumimoji="1" lang="ja-JP" altLang="en-US" sz="900" dirty="0">
              <a:solidFill>
                <a:schemeClr val="bg2">
                  <a:lumMod val="25000"/>
                </a:schemeClr>
              </a:solidFill>
              <a:latin typeface="HGS創英角ｺﾞｼｯｸUB" pitchFamily="50" charset="-128"/>
              <a:ea typeface="HGS創英角ｺﾞｼｯｸUB" pitchFamily="50" charset="-128"/>
            </a:endParaRPr>
          </a:p>
        </p:txBody>
      </p:sp>
      <p:pic>
        <p:nvPicPr>
          <p:cNvPr id="19" name="Picture 7" descr="D:\01-1NPO法人モモンガくらぶ（100401～）\01-002かめっCoくらぶ\チラシ・ロゴ\kameco.gif"/>
          <p:cNvPicPr>
            <a:picLocks noChangeAspect="1" noChangeArrowheads="1"/>
          </p:cNvPicPr>
          <p:nvPr/>
        </p:nvPicPr>
        <p:blipFill>
          <a:blip r:embed="rId3" cstate="print"/>
          <a:srcRect/>
          <a:stretch>
            <a:fillRect/>
          </a:stretch>
        </p:blipFill>
        <p:spPr bwMode="auto">
          <a:xfrm>
            <a:off x="4857760" y="71406"/>
            <a:ext cx="1927508" cy="1500198"/>
          </a:xfrm>
          <a:prstGeom prst="rect">
            <a:avLst/>
          </a:prstGeom>
          <a:noFill/>
        </p:spPr>
      </p:pic>
      <p:sp>
        <p:nvSpPr>
          <p:cNvPr id="20" name="正方形/長方形 19"/>
          <p:cNvSpPr/>
          <p:nvPr/>
        </p:nvSpPr>
        <p:spPr bwMode="gray">
          <a:xfrm>
            <a:off x="500042" y="6991451"/>
            <a:ext cx="5857916" cy="2008242"/>
          </a:xfrm>
          <a:prstGeom prst="rect">
            <a:avLst/>
          </a:prstGeom>
          <a:ln>
            <a:noFill/>
          </a:ln>
        </p:spPr>
        <p:txBody>
          <a:bodyPr wrap="square">
            <a:spAutoFit/>
          </a:bodyPr>
          <a:lstStyle/>
          <a:p>
            <a:pPr>
              <a:lnSpc>
                <a:spcPct val="150000"/>
              </a:lnSpc>
            </a:pPr>
            <a:r>
              <a:rPr lang="ja-JP" altLang="en-US" sz="1050" dirty="0">
                <a:solidFill>
                  <a:schemeClr val="bg1"/>
                </a:solidFill>
              </a:rPr>
              <a:t>■　欠席される場合</a:t>
            </a:r>
            <a:r>
              <a:rPr lang="ja-JP" altLang="en-US" sz="1000" dirty="0">
                <a:solidFill>
                  <a:schemeClr val="bg1"/>
                </a:solidFill>
              </a:rPr>
              <a:t> 開催当日</a:t>
            </a:r>
            <a:r>
              <a:rPr lang="en-US" altLang="ja-JP" sz="1100" dirty="0">
                <a:solidFill>
                  <a:schemeClr val="bg1"/>
                </a:solidFill>
              </a:rPr>
              <a:t>12:00</a:t>
            </a:r>
            <a:r>
              <a:rPr lang="ja-JP" altLang="en-US" sz="1000" dirty="0">
                <a:solidFill>
                  <a:schemeClr val="bg1"/>
                </a:solidFill>
              </a:rPr>
              <a:t>までに下記までお電話、もしくはかめっ</a:t>
            </a:r>
            <a:r>
              <a:rPr lang="en-US" altLang="ja-JP" sz="1000" dirty="0">
                <a:solidFill>
                  <a:schemeClr val="bg1"/>
                </a:solidFill>
              </a:rPr>
              <a:t>Co</a:t>
            </a:r>
            <a:r>
              <a:rPr lang="ja-JP" altLang="en-US" sz="1000" dirty="0">
                <a:solidFill>
                  <a:schemeClr val="bg1"/>
                </a:solidFill>
              </a:rPr>
              <a:t>ＬＩＮＥにてご連絡ください。</a:t>
            </a:r>
            <a:endParaRPr lang="en-US" altLang="ja-JP" sz="1000" dirty="0">
              <a:solidFill>
                <a:schemeClr val="bg1"/>
              </a:solidFill>
            </a:endParaRPr>
          </a:p>
          <a:p>
            <a:endParaRPr lang="en-US" altLang="ja-JP" sz="700" dirty="0">
              <a:solidFill>
                <a:schemeClr val="bg1"/>
              </a:solidFill>
            </a:endParaRPr>
          </a:p>
          <a:p>
            <a:pPr>
              <a:lnSpc>
                <a:spcPct val="150000"/>
              </a:lnSpc>
            </a:pPr>
            <a:r>
              <a:rPr lang="ja-JP" altLang="en-US" sz="1050" dirty="0">
                <a:solidFill>
                  <a:schemeClr val="bg1"/>
                </a:solidFill>
              </a:rPr>
              <a:t>■　保護者の方のお迎えの時間に間に合わない場合</a:t>
            </a:r>
            <a:endParaRPr lang="en-US" altLang="ja-JP" sz="1050" dirty="0">
              <a:solidFill>
                <a:schemeClr val="bg1"/>
              </a:solidFill>
            </a:endParaRPr>
          </a:p>
          <a:p>
            <a:r>
              <a:rPr lang="en-US" altLang="ja-JP" sz="1000" dirty="0">
                <a:solidFill>
                  <a:schemeClr val="bg1"/>
                </a:solidFill>
              </a:rPr>
              <a:t>        </a:t>
            </a:r>
            <a:r>
              <a:rPr lang="en-US" altLang="ja-JP" sz="1100" dirty="0">
                <a:solidFill>
                  <a:schemeClr val="bg1"/>
                </a:solidFill>
              </a:rPr>
              <a:t>17:30</a:t>
            </a:r>
            <a:r>
              <a:rPr lang="ja-JP" altLang="en-US" sz="1000">
                <a:solidFill>
                  <a:schemeClr val="bg1"/>
                </a:solidFill>
              </a:rPr>
              <a:t>までの</a:t>
            </a:r>
            <a:r>
              <a:rPr lang="ja-JP" altLang="en-US" sz="1000" dirty="0">
                <a:solidFill>
                  <a:schemeClr val="bg1"/>
                </a:solidFill>
              </a:rPr>
              <a:t>お迎えが急きょ難しくなった場合は</a:t>
            </a:r>
            <a:r>
              <a:rPr lang="ja-JP" altLang="en-US" sz="1000">
                <a:solidFill>
                  <a:schemeClr val="bg1"/>
                </a:solidFill>
              </a:rPr>
              <a:t>、</a:t>
            </a:r>
            <a:r>
              <a:rPr lang="en-US" altLang="ja-JP" sz="1100" dirty="0">
                <a:solidFill>
                  <a:schemeClr val="bg1"/>
                </a:solidFill>
              </a:rPr>
              <a:t>17:15</a:t>
            </a:r>
            <a:r>
              <a:rPr lang="ja-JP" altLang="en-US" sz="1000">
                <a:solidFill>
                  <a:schemeClr val="bg1"/>
                </a:solidFill>
              </a:rPr>
              <a:t>までに</a:t>
            </a:r>
            <a:r>
              <a:rPr lang="ja-JP" altLang="en-US" sz="1000" dirty="0">
                <a:solidFill>
                  <a:schemeClr val="bg1"/>
                </a:solidFill>
              </a:rPr>
              <a:t>ご連絡ください。</a:t>
            </a:r>
            <a:endParaRPr lang="en-US" altLang="ja-JP" sz="1000" dirty="0">
              <a:solidFill>
                <a:schemeClr val="bg1"/>
              </a:solidFill>
            </a:endParaRPr>
          </a:p>
          <a:p>
            <a:r>
              <a:rPr lang="ja-JP" altLang="en-US" sz="1000" dirty="0">
                <a:solidFill>
                  <a:schemeClr val="bg1"/>
                </a:solidFill>
              </a:rPr>
              <a:t>        また、保護者の代理の方が迎えにいらっしゃる場合にもご連絡をお願いいたします。</a:t>
            </a:r>
            <a:endParaRPr lang="en-US" altLang="ja-JP" sz="1000" dirty="0">
              <a:solidFill>
                <a:schemeClr val="bg1"/>
              </a:solidFill>
            </a:endParaRPr>
          </a:p>
          <a:p>
            <a:endParaRPr lang="en-US" altLang="ja-JP" sz="700" dirty="0">
              <a:solidFill>
                <a:schemeClr val="bg1"/>
              </a:solidFill>
            </a:endParaRPr>
          </a:p>
          <a:p>
            <a:pPr>
              <a:lnSpc>
                <a:spcPct val="150000"/>
              </a:lnSpc>
            </a:pPr>
            <a:r>
              <a:rPr lang="ja-JP" altLang="en-US" sz="1050" dirty="0">
                <a:solidFill>
                  <a:schemeClr val="bg1"/>
                </a:solidFill>
              </a:rPr>
              <a:t>■　緊急連絡先の変更について</a:t>
            </a:r>
            <a:endParaRPr lang="en-US" altLang="ja-JP" sz="1050" dirty="0">
              <a:solidFill>
                <a:schemeClr val="bg1"/>
              </a:solidFill>
            </a:endParaRPr>
          </a:p>
          <a:p>
            <a:r>
              <a:rPr lang="en-US" altLang="ja-JP" sz="1000" dirty="0">
                <a:solidFill>
                  <a:schemeClr val="bg1"/>
                </a:solidFill>
              </a:rPr>
              <a:t>        </a:t>
            </a:r>
            <a:r>
              <a:rPr lang="ja-JP" altLang="en-US" sz="1000" dirty="0">
                <a:solidFill>
                  <a:schemeClr val="bg1"/>
                </a:solidFill>
              </a:rPr>
              <a:t>緊急連絡先が変更になった場合には、変更のご連絡をお願いいたします。</a:t>
            </a:r>
            <a:endParaRPr lang="en-US" altLang="ja-JP" sz="1050" dirty="0">
              <a:solidFill>
                <a:schemeClr val="bg1"/>
              </a:solidFill>
            </a:endParaRPr>
          </a:p>
          <a:p>
            <a:endParaRPr lang="en-US" altLang="ja-JP" sz="900" dirty="0">
              <a:solidFill>
                <a:schemeClr val="bg1"/>
              </a:solidFill>
            </a:endParaRPr>
          </a:p>
          <a:p>
            <a:r>
              <a:rPr lang="ja-JP" altLang="en-US" sz="1200" dirty="0">
                <a:solidFill>
                  <a:schemeClr val="bg1"/>
                </a:solidFill>
              </a:rPr>
              <a:t>〒</a:t>
            </a:r>
            <a:r>
              <a:rPr lang="en-US" altLang="ja-JP" sz="1200" dirty="0">
                <a:solidFill>
                  <a:schemeClr val="bg1"/>
                </a:solidFill>
              </a:rPr>
              <a:t>059-0021</a:t>
            </a:r>
            <a:r>
              <a:rPr lang="ja-JP" altLang="en-US" sz="1200" dirty="0">
                <a:solidFill>
                  <a:schemeClr val="bg1"/>
                </a:solidFill>
              </a:rPr>
              <a:t>　北海道登別市鉱山町</a:t>
            </a:r>
            <a:r>
              <a:rPr lang="en-US" altLang="ja-JP" sz="1200" dirty="0">
                <a:solidFill>
                  <a:schemeClr val="bg1"/>
                </a:solidFill>
              </a:rPr>
              <a:t>8</a:t>
            </a:r>
            <a:r>
              <a:rPr lang="ja-JP" altLang="en-US" sz="1200" dirty="0">
                <a:solidFill>
                  <a:schemeClr val="bg1"/>
                </a:solidFill>
              </a:rPr>
              <a:t>番地</a:t>
            </a:r>
            <a:r>
              <a:rPr lang="en-US" altLang="ja-JP" sz="1200" dirty="0">
                <a:solidFill>
                  <a:schemeClr val="bg1"/>
                </a:solidFill>
              </a:rPr>
              <a:t>3   </a:t>
            </a:r>
            <a:r>
              <a:rPr lang="ja-JP" altLang="en-US" sz="1200" dirty="0">
                <a:solidFill>
                  <a:schemeClr val="bg1"/>
                </a:solidFill>
              </a:rPr>
              <a:t>　</a:t>
            </a:r>
            <a:r>
              <a:rPr lang="en-US" altLang="ja-JP" sz="1200" dirty="0">
                <a:solidFill>
                  <a:schemeClr val="bg1"/>
                </a:solidFill>
              </a:rPr>
              <a:t>TEL : 0143-85-2569</a:t>
            </a:r>
            <a:r>
              <a:rPr lang="ja-JP" altLang="en-US" sz="1200" dirty="0">
                <a:solidFill>
                  <a:schemeClr val="bg1"/>
                </a:solidFill>
              </a:rPr>
              <a:t>　　</a:t>
            </a:r>
            <a:r>
              <a:rPr lang="en-US" altLang="ja-JP" sz="1200" dirty="0">
                <a:solidFill>
                  <a:schemeClr val="bg1"/>
                </a:solidFill>
              </a:rPr>
              <a:t>FAX : 0143-81-5808</a:t>
            </a:r>
          </a:p>
          <a:p>
            <a:r>
              <a:rPr lang="ja-JP" altLang="en-US" sz="1050" dirty="0">
                <a:solidFill>
                  <a:schemeClr val="bg1"/>
                </a:solidFill>
              </a:rPr>
              <a:t>　担当：遠藤、眞屋、櫻井</a:t>
            </a:r>
            <a:endParaRPr lang="en-US" altLang="ja-JP" sz="1050" dirty="0">
              <a:solidFill>
                <a:schemeClr val="bg1"/>
              </a:solidFill>
            </a:endParaRPr>
          </a:p>
        </p:txBody>
      </p:sp>
      <p:sp>
        <p:nvSpPr>
          <p:cNvPr id="21" name="テキスト ボックス 20"/>
          <p:cNvSpPr txBox="1"/>
          <p:nvPr/>
        </p:nvSpPr>
        <p:spPr>
          <a:xfrm>
            <a:off x="4725144" y="1979712"/>
            <a:ext cx="1785950" cy="4590616"/>
          </a:xfrm>
          <a:prstGeom prst="rect">
            <a:avLst/>
          </a:prstGeom>
          <a:noFill/>
        </p:spPr>
        <p:txBody>
          <a:bodyPr wrap="square" rtlCol="0">
            <a:spAutoFit/>
          </a:bodyPr>
          <a:lstStyle/>
          <a:p>
            <a:pPr>
              <a:lnSpc>
                <a:spcPts val="1100"/>
              </a:lnSpc>
            </a:pPr>
            <a:r>
              <a:rPr lang="ja-JP" altLang="en-US" sz="1000" dirty="0">
                <a:latin typeface="HG丸ｺﾞｼｯｸM-PRO" pitchFamily="50" charset="-128"/>
                <a:ea typeface="HG丸ｺﾞｼｯｸM-PRO" pitchFamily="50" charset="-128"/>
              </a:rPr>
              <a:t>■保護者の方による</a:t>
            </a:r>
            <a:endParaRPr lang="en-US" altLang="ja-JP" sz="1000" dirty="0">
              <a:latin typeface="HG丸ｺﾞｼｯｸM-PRO" pitchFamily="50" charset="-128"/>
              <a:ea typeface="HG丸ｺﾞｼｯｸM-PRO" pitchFamily="50" charset="-128"/>
            </a:endParaRPr>
          </a:p>
          <a:p>
            <a:pPr>
              <a:lnSpc>
                <a:spcPts val="1100"/>
              </a:lnSpc>
            </a:pPr>
            <a:r>
              <a:rPr lang="ja-JP" altLang="en-US" sz="1000" dirty="0">
                <a:latin typeface="HG丸ｺﾞｼｯｸM-PRO" pitchFamily="50" charset="-128"/>
                <a:ea typeface="HG丸ｺﾞｼｯｸM-PRO" pitchFamily="50" charset="-128"/>
              </a:rPr>
              <a:t>　  お迎えについて</a:t>
            </a:r>
            <a:endParaRPr lang="en-US" altLang="ja-JP" sz="1000" dirty="0">
              <a:latin typeface="HG丸ｺﾞｼｯｸM-PRO" pitchFamily="50" charset="-128"/>
              <a:ea typeface="HG丸ｺﾞｼｯｸM-PRO" pitchFamily="50" charset="-128"/>
            </a:endParaRPr>
          </a:p>
          <a:p>
            <a:pPr>
              <a:lnSpc>
                <a:spcPts val="1100"/>
              </a:lnSpc>
            </a:pPr>
            <a:endParaRPr lang="en-US" altLang="ja-JP" sz="900" dirty="0">
              <a:latin typeface="HG丸ｺﾞｼｯｸM-PRO" pitchFamily="50" charset="-128"/>
              <a:ea typeface="HG丸ｺﾞｼｯｸM-PRO" pitchFamily="50" charset="-128"/>
            </a:endParaRPr>
          </a:p>
          <a:p>
            <a:pPr>
              <a:lnSpc>
                <a:spcPts val="1100"/>
              </a:lnSpc>
            </a:pPr>
            <a:r>
              <a:rPr lang="en-US" altLang="ja-JP" sz="900" b="1" dirty="0">
                <a:latin typeface="HG丸ｺﾞｼｯｸM-PRO" pitchFamily="50" charset="-128"/>
                <a:ea typeface="HG丸ｺﾞｼｯｸM-PRO" pitchFamily="50" charset="-128"/>
              </a:rPr>
              <a:t>17:15</a:t>
            </a:r>
            <a:r>
              <a:rPr lang="ja-JP" altLang="en-US" sz="900" b="1" dirty="0">
                <a:latin typeface="HG丸ｺﾞｼｯｸM-PRO" pitchFamily="50" charset="-128"/>
                <a:ea typeface="HG丸ｺﾞｼｯｸM-PRO" pitchFamily="50" charset="-128"/>
              </a:rPr>
              <a:t>～</a:t>
            </a:r>
            <a:r>
              <a:rPr lang="en-US" altLang="ja-JP" sz="900" b="1" dirty="0">
                <a:latin typeface="HG丸ｺﾞｼｯｸM-PRO" pitchFamily="50" charset="-128"/>
                <a:ea typeface="HG丸ｺﾞｼｯｸM-PRO" pitchFamily="50" charset="-128"/>
              </a:rPr>
              <a:t>17:30</a:t>
            </a:r>
            <a:r>
              <a:rPr lang="ja-JP" altLang="en-US" sz="900" dirty="0">
                <a:latin typeface="HG丸ｺﾞｼｯｸM-PRO" pitchFamily="50" charset="-128"/>
                <a:ea typeface="HG丸ｺﾞｼｯｸM-PRO" pitchFamily="50" charset="-128"/>
              </a:rPr>
              <a:t>の間に、</a:t>
            </a:r>
            <a:endParaRPr lang="en-US" altLang="ja-JP" sz="900" dirty="0">
              <a:latin typeface="HG丸ｺﾞｼｯｸM-PRO" pitchFamily="50" charset="-128"/>
              <a:ea typeface="HG丸ｺﾞｼｯｸM-PRO" pitchFamily="50" charset="-128"/>
            </a:endParaRPr>
          </a:p>
          <a:p>
            <a:pPr>
              <a:lnSpc>
                <a:spcPts val="1100"/>
              </a:lnSpc>
            </a:pPr>
            <a:r>
              <a:rPr lang="ja-JP" altLang="en-US" sz="900" dirty="0">
                <a:latin typeface="HG丸ｺﾞｼｯｸM-PRO" pitchFamily="50" charset="-128"/>
                <a:ea typeface="HG丸ｺﾞｼｯｸM-PRO" pitchFamily="50" charset="-128"/>
              </a:rPr>
              <a:t>お迎えをお願いいたします。</a:t>
            </a:r>
            <a:endParaRPr lang="en-US" altLang="ja-JP" sz="900" dirty="0">
              <a:latin typeface="HG丸ｺﾞｼｯｸM-PRO" pitchFamily="50" charset="-128"/>
              <a:ea typeface="HG丸ｺﾞｼｯｸM-PRO" pitchFamily="50" charset="-128"/>
            </a:endParaRPr>
          </a:p>
          <a:p>
            <a:pPr>
              <a:lnSpc>
                <a:spcPts val="1100"/>
              </a:lnSpc>
            </a:pPr>
            <a:endParaRPr lang="en-US" altLang="ja-JP" sz="400" dirty="0">
              <a:latin typeface="HG丸ｺﾞｼｯｸM-PRO" pitchFamily="50" charset="-128"/>
              <a:ea typeface="HG丸ｺﾞｼｯｸM-PRO" pitchFamily="50" charset="-128"/>
            </a:endParaRPr>
          </a:p>
          <a:p>
            <a:pPr>
              <a:lnSpc>
                <a:spcPts val="1100"/>
              </a:lnSpc>
            </a:pPr>
            <a:r>
              <a:rPr lang="en-US" altLang="ja-JP" sz="900" dirty="0">
                <a:latin typeface="HG丸ｺﾞｼｯｸM-PRO" pitchFamily="50" charset="-128"/>
                <a:ea typeface="HG丸ｺﾞｼｯｸM-PRO" pitchFamily="50" charset="-128"/>
              </a:rPr>
              <a:t>17:30</a:t>
            </a:r>
            <a:r>
              <a:rPr lang="ja-JP" altLang="en-US" sz="900" dirty="0">
                <a:latin typeface="HG丸ｺﾞｼｯｸM-PRO" pitchFamily="50" charset="-128"/>
                <a:ea typeface="HG丸ｺﾞｼｯｸM-PRO" pitchFamily="50" charset="-128"/>
              </a:rPr>
              <a:t>には、亀田公園管理棟から退館いたしますので、ご協力をお願いいたします。</a:t>
            </a:r>
            <a:endParaRPr lang="en-US" altLang="ja-JP" sz="900" dirty="0">
              <a:latin typeface="HG丸ｺﾞｼｯｸM-PRO" pitchFamily="50" charset="-128"/>
              <a:ea typeface="HG丸ｺﾞｼｯｸM-PRO" pitchFamily="50" charset="-128"/>
            </a:endParaRPr>
          </a:p>
          <a:p>
            <a:pPr>
              <a:lnSpc>
                <a:spcPts val="1100"/>
              </a:lnSpc>
            </a:pPr>
            <a:endParaRPr lang="en-US" altLang="ja-JP" sz="900" dirty="0">
              <a:latin typeface="HG丸ｺﾞｼｯｸM-PRO" pitchFamily="50" charset="-128"/>
              <a:ea typeface="HG丸ｺﾞｼｯｸM-PRO" pitchFamily="50" charset="-128"/>
            </a:endParaRPr>
          </a:p>
          <a:p>
            <a:pPr>
              <a:lnSpc>
                <a:spcPts val="1100"/>
              </a:lnSpc>
            </a:pPr>
            <a:endParaRPr lang="en-US" altLang="ja-JP" sz="900" dirty="0">
              <a:latin typeface="HG丸ｺﾞｼｯｸM-PRO" pitchFamily="50" charset="-128"/>
              <a:ea typeface="HG丸ｺﾞｼｯｸM-PRO" pitchFamily="50" charset="-128"/>
            </a:endParaRPr>
          </a:p>
          <a:p>
            <a:pPr>
              <a:lnSpc>
                <a:spcPts val="1100"/>
              </a:lnSpc>
            </a:pPr>
            <a:endParaRPr lang="en-US" altLang="ja-JP" sz="900" dirty="0">
              <a:latin typeface="HG丸ｺﾞｼｯｸM-PRO" pitchFamily="50" charset="-128"/>
              <a:ea typeface="HG丸ｺﾞｼｯｸM-PRO" pitchFamily="50" charset="-128"/>
            </a:endParaRPr>
          </a:p>
          <a:p>
            <a:pPr>
              <a:lnSpc>
                <a:spcPts val="1100"/>
              </a:lnSpc>
            </a:pPr>
            <a:r>
              <a:rPr lang="ja-JP" altLang="en-US" sz="1000" dirty="0">
                <a:latin typeface="HG丸ｺﾞｼｯｸM-PRO" pitchFamily="50" charset="-128"/>
                <a:ea typeface="HG丸ｺﾞｼｯｸM-PRO" pitchFamily="50" charset="-128"/>
              </a:rPr>
              <a:t>■毎回の持ち物について</a:t>
            </a:r>
            <a:endParaRPr lang="en-US" altLang="ja-JP" sz="1000" dirty="0">
              <a:latin typeface="HG丸ｺﾞｼｯｸM-PRO" pitchFamily="50" charset="-128"/>
              <a:ea typeface="HG丸ｺﾞｼｯｸM-PRO" pitchFamily="50" charset="-128"/>
            </a:endParaRPr>
          </a:p>
          <a:p>
            <a:pPr>
              <a:lnSpc>
                <a:spcPts val="1100"/>
              </a:lnSpc>
            </a:pPr>
            <a:endParaRPr lang="en-US" altLang="ja-JP" sz="900" dirty="0">
              <a:latin typeface="HG丸ｺﾞｼｯｸM-PRO" pitchFamily="50" charset="-128"/>
              <a:ea typeface="HG丸ｺﾞｼｯｸM-PRO" pitchFamily="50" charset="-128"/>
            </a:endParaRPr>
          </a:p>
          <a:p>
            <a:pPr>
              <a:lnSpc>
                <a:spcPts val="1100"/>
              </a:lnSpc>
            </a:pPr>
            <a:r>
              <a:rPr lang="ja-JP" altLang="ja-JP" sz="900" dirty="0">
                <a:latin typeface="HG丸ｺﾞｼｯｸM-PRO" pitchFamily="50" charset="-128"/>
                <a:ea typeface="HG丸ｺﾞｼｯｸM-PRO" pitchFamily="50" charset="-128"/>
              </a:rPr>
              <a:t>・基本的に長袖長ズボン（ジャージなどの化繊のもの）</a:t>
            </a:r>
            <a:endParaRPr lang="en-US" altLang="ja-JP" sz="900" dirty="0">
              <a:latin typeface="HG丸ｺﾞｼｯｸM-PRO" pitchFamily="50" charset="-128"/>
              <a:ea typeface="HG丸ｺﾞｼｯｸM-PRO" pitchFamily="50" charset="-128"/>
            </a:endParaRPr>
          </a:p>
          <a:p>
            <a:pPr>
              <a:lnSpc>
                <a:spcPts val="1100"/>
              </a:lnSpc>
            </a:pPr>
            <a:r>
              <a:rPr lang="ja-JP" altLang="en-US" sz="900" dirty="0">
                <a:latin typeface="HG丸ｺﾞｼｯｸM-PRO" pitchFamily="50" charset="-128"/>
                <a:ea typeface="HG丸ｺﾞｼｯｸM-PRO" pitchFamily="50" charset="-128"/>
              </a:rPr>
              <a:t>・帽子</a:t>
            </a:r>
            <a:endParaRPr lang="ja-JP" altLang="ja-JP" sz="900" dirty="0">
              <a:latin typeface="HG丸ｺﾞｼｯｸM-PRO" pitchFamily="50" charset="-128"/>
              <a:ea typeface="HG丸ｺﾞｼｯｸM-PRO" pitchFamily="50" charset="-128"/>
            </a:endParaRPr>
          </a:p>
          <a:p>
            <a:pPr>
              <a:lnSpc>
                <a:spcPts val="1100"/>
              </a:lnSpc>
            </a:pPr>
            <a:r>
              <a:rPr lang="ja-JP" altLang="ja-JP" sz="900" dirty="0">
                <a:latin typeface="HG丸ｺﾞｼｯｸM-PRO" pitchFamily="50" charset="-128"/>
                <a:ea typeface="HG丸ｺﾞｼｯｸM-PRO" pitchFamily="50" charset="-128"/>
              </a:rPr>
              <a:t>・長靴</a:t>
            </a:r>
          </a:p>
          <a:p>
            <a:pPr>
              <a:lnSpc>
                <a:spcPts val="1100"/>
              </a:lnSpc>
            </a:pPr>
            <a:r>
              <a:rPr lang="ja-JP" altLang="ja-JP" sz="900" dirty="0">
                <a:latin typeface="HG丸ｺﾞｼｯｸM-PRO" pitchFamily="50" charset="-128"/>
                <a:ea typeface="HG丸ｺﾞｼｯｸM-PRO" pitchFamily="50" charset="-128"/>
              </a:rPr>
              <a:t>・軍手（てぶくろ）</a:t>
            </a:r>
          </a:p>
          <a:p>
            <a:pPr>
              <a:lnSpc>
                <a:spcPts val="1100"/>
              </a:lnSpc>
            </a:pPr>
            <a:r>
              <a:rPr lang="ja-JP" altLang="ja-JP" sz="900" dirty="0">
                <a:latin typeface="HG丸ｺﾞｼｯｸM-PRO" pitchFamily="50" charset="-128"/>
                <a:ea typeface="HG丸ｺﾞｼｯｸM-PRO" pitchFamily="50" charset="-128"/>
              </a:rPr>
              <a:t>・着替え一式（靴下や下着も）</a:t>
            </a:r>
          </a:p>
          <a:p>
            <a:pPr>
              <a:lnSpc>
                <a:spcPts val="1100"/>
              </a:lnSpc>
            </a:pPr>
            <a:r>
              <a:rPr lang="ja-JP" altLang="ja-JP" sz="900" dirty="0">
                <a:latin typeface="HG丸ｺﾞｼｯｸM-PRO" pitchFamily="50" charset="-128"/>
                <a:ea typeface="HG丸ｺﾞｼｯｸM-PRO" pitchFamily="50" charset="-128"/>
              </a:rPr>
              <a:t>・タオル</a:t>
            </a:r>
          </a:p>
          <a:p>
            <a:pPr>
              <a:lnSpc>
                <a:spcPts val="1100"/>
              </a:lnSpc>
            </a:pPr>
            <a:r>
              <a:rPr lang="ja-JP" altLang="ja-JP" sz="900" dirty="0">
                <a:latin typeface="HG丸ｺﾞｼｯｸM-PRO" pitchFamily="50" charset="-128"/>
                <a:ea typeface="HG丸ｺﾞｼｯｸM-PRO" pitchFamily="50" charset="-128"/>
              </a:rPr>
              <a:t>・雨具（上下セットのもの）</a:t>
            </a:r>
            <a:endParaRPr lang="en-US" altLang="ja-JP" sz="900" dirty="0">
              <a:latin typeface="HG丸ｺﾞｼｯｸM-PRO" pitchFamily="50" charset="-128"/>
              <a:ea typeface="HG丸ｺﾞｼｯｸM-PRO" pitchFamily="50" charset="-128"/>
            </a:endParaRPr>
          </a:p>
          <a:p>
            <a:pPr>
              <a:lnSpc>
                <a:spcPts val="1100"/>
              </a:lnSpc>
            </a:pPr>
            <a:r>
              <a:rPr lang="ja-JP" altLang="en-US" sz="900" dirty="0">
                <a:latin typeface="HG丸ｺﾞｼｯｸM-PRO" pitchFamily="50" charset="-128"/>
                <a:ea typeface="HG丸ｺﾞｼｯｸM-PRO" pitchFamily="50" charset="-128"/>
              </a:rPr>
              <a:t>・飲み物</a:t>
            </a:r>
            <a:endParaRPr lang="ja-JP" altLang="ja-JP" sz="900" dirty="0">
              <a:latin typeface="HG丸ｺﾞｼｯｸM-PRO" pitchFamily="50" charset="-128"/>
              <a:ea typeface="HG丸ｺﾞｼｯｸM-PRO" pitchFamily="50" charset="-128"/>
            </a:endParaRPr>
          </a:p>
          <a:p>
            <a:pPr>
              <a:lnSpc>
                <a:spcPts val="1100"/>
              </a:lnSpc>
            </a:pPr>
            <a:r>
              <a:rPr lang="ja-JP" altLang="ja-JP" sz="900" dirty="0">
                <a:latin typeface="HG丸ｺﾞｼｯｸM-PRO" pitchFamily="50" charset="-128"/>
                <a:ea typeface="HG丸ｺﾞｼｯｸM-PRO" pitchFamily="50" charset="-128"/>
              </a:rPr>
              <a:t>・レジ袋（汚れ物入れ、その他に使います）</a:t>
            </a:r>
          </a:p>
          <a:p>
            <a:pPr>
              <a:lnSpc>
                <a:spcPts val="1100"/>
              </a:lnSpc>
            </a:pPr>
            <a:r>
              <a:rPr lang="en-US" altLang="ja-JP" sz="900" dirty="0">
                <a:latin typeface="HG丸ｺﾞｼｯｸM-PRO" pitchFamily="50" charset="-128"/>
                <a:ea typeface="HG丸ｺﾞｼｯｸM-PRO" pitchFamily="50" charset="-128"/>
              </a:rPr>
              <a:t>※</a:t>
            </a:r>
            <a:r>
              <a:rPr lang="ja-JP" altLang="ja-JP" sz="900" dirty="0">
                <a:latin typeface="HG丸ｺﾞｼｯｸM-PRO" pitchFamily="50" charset="-128"/>
                <a:ea typeface="HG丸ｺﾞｼｯｸM-PRO" pitchFamily="50" charset="-128"/>
              </a:rPr>
              <a:t>持ち物には</a:t>
            </a:r>
            <a:r>
              <a:rPr lang="ja-JP" altLang="en-US" sz="900" dirty="0">
                <a:latin typeface="HG丸ｺﾞｼｯｸM-PRO" pitchFamily="50" charset="-128"/>
                <a:ea typeface="HG丸ｺﾞｼｯｸM-PRO" pitchFamily="50" charset="-128"/>
              </a:rPr>
              <a:t>お</a:t>
            </a:r>
            <a:r>
              <a:rPr lang="ja-JP" altLang="ja-JP" sz="900" dirty="0">
                <a:latin typeface="HG丸ｺﾞｼｯｸM-PRO" pitchFamily="50" charset="-128"/>
                <a:ea typeface="HG丸ｺﾞｼｯｸM-PRO" pitchFamily="50" charset="-128"/>
              </a:rPr>
              <a:t>名前を</a:t>
            </a:r>
            <a:r>
              <a:rPr lang="ja-JP" altLang="en-US" sz="900" dirty="0">
                <a:latin typeface="HG丸ｺﾞｼｯｸM-PRO" pitchFamily="50" charset="-128"/>
                <a:ea typeface="HG丸ｺﾞｼｯｸM-PRO" pitchFamily="50" charset="-128"/>
              </a:rPr>
              <a:t>書くようにお願いします</a:t>
            </a:r>
            <a:r>
              <a:rPr lang="ja-JP" altLang="ja-JP" sz="900" dirty="0">
                <a:latin typeface="HG丸ｺﾞｼｯｸM-PRO" pitchFamily="50" charset="-128"/>
                <a:ea typeface="HG丸ｺﾞｼｯｸM-PRO" pitchFamily="50" charset="-128"/>
              </a:rPr>
              <a:t>。</a:t>
            </a:r>
          </a:p>
          <a:p>
            <a:pPr>
              <a:lnSpc>
                <a:spcPts val="1100"/>
              </a:lnSpc>
            </a:pPr>
            <a:endParaRPr lang="en-US" altLang="ja-JP" sz="900" dirty="0">
              <a:latin typeface="HG丸ｺﾞｼｯｸM-PRO" pitchFamily="50" charset="-128"/>
              <a:ea typeface="HG丸ｺﾞｼｯｸM-PRO" pitchFamily="50" charset="-128"/>
            </a:endParaRPr>
          </a:p>
          <a:p>
            <a:pPr>
              <a:lnSpc>
                <a:spcPts val="1100"/>
              </a:lnSpc>
            </a:pPr>
            <a:r>
              <a:rPr lang="ja-JP" altLang="en-US" sz="900" dirty="0">
                <a:latin typeface="HG丸ｺﾞｼｯｸM-PRO" pitchFamily="50" charset="-128"/>
                <a:ea typeface="HG丸ｺﾞｼｯｸM-PRO" pitchFamily="50" charset="-128"/>
              </a:rPr>
              <a:t>なお、活動時の詳しい持ち物に関しましては、</a:t>
            </a:r>
            <a:r>
              <a:rPr lang="en-US" altLang="ja-JP" sz="900" dirty="0">
                <a:latin typeface="HG丸ｺﾞｼｯｸM-PRO" pitchFamily="50" charset="-128"/>
                <a:ea typeface="HG丸ｺﾞｼｯｸM-PRO" pitchFamily="50" charset="-128"/>
              </a:rPr>
              <a:t>HP</a:t>
            </a:r>
            <a:r>
              <a:rPr lang="ja-JP" altLang="en-US" sz="900" dirty="0">
                <a:latin typeface="HG丸ｺﾞｼｯｸM-PRO" pitchFamily="50" charset="-128"/>
                <a:ea typeface="HG丸ｺﾞｼｯｸM-PRO" pitchFamily="50" charset="-128"/>
              </a:rPr>
              <a:t>でのご確認をお願いいたします。</a:t>
            </a:r>
            <a:endParaRPr lang="en-US" altLang="ja-JP" sz="900" dirty="0">
              <a:latin typeface="HG丸ｺﾞｼｯｸM-PRO" pitchFamily="50" charset="-128"/>
              <a:ea typeface="HG丸ｺﾞｼｯｸM-PRO" pitchFamily="50" charset="-128"/>
            </a:endParaRPr>
          </a:p>
          <a:p>
            <a:pPr>
              <a:lnSpc>
                <a:spcPts val="1100"/>
              </a:lnSpc>
            </a:pPr>
            <a:endParaRPr kumimoji="1" lang="en-US" altLang="ja-JP" sz="900" dirty="0">
              <a:latin typeface="HG丸ｺﾞｼｯｸM-PRO" pitchFamily="50" charset="-128"/>
              <a:ea typeface="HG丸ｺﾞｼｯｸM-PRO" pitchFamily="50" charset="-128"/>
            </a:endParaRPr>
          </a:p>
        </p:txBody>
      </p:sp>
      <p:sp>
        <p:nvSpPr>
          <p:cNvPr id="22" name="Rectangle 11"/>
          <p:cNvSpPr>
            <a:spLocks noChangeArrowheads="1"/>
          </p:cNvSpPr>
          <p:nvPr/>
        </p:nvSpPr>
        <p:spPr bwMode="auto">
          <a:xfrm>
            <a:off x="0" y="0"/>
            <a:ext cx="6858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a:p>
        </p:txBody>
      </p:sp>
      <p:sp>
        <p:nvSpPr>
          <p:cNvPr id="9" name="正方形/長方形 8"/>
          <p:cNvSpPr/>
          <p:nvPr/>
        </p:nvSpPr>
        <p:spPr>
          <a:xfrm>
            <a:off x="312197" y="548527"/>
            <a:ext cx="4968552" cy="461665"/>
          </a:xfrm>
          <a:prstGeom prst="rect">
            <a:avLst/>
          </a:prstGeom>
        </p:spPr>
        <p:txBody>
          <a:bodyPr wrap="square">
            <a:spAutoFit/>
          </a:bodyPr>
          <a:lstStyle/>
          <a:p>
            <a:r>
              <a:rPr lang="en-US" altLang="ja-JP" sz="1200" b="1" dirty="0"/>
              <a:t>2026</a:t>
            </a:r>
            <a:r>
              <a:rPr lang="ja-JP" altLang="en-US" sz="1200" b="1" dirty="0"/>
              <a:t>年度　</a:t>
            </a:r>
            <a:endParaRPr lang="en-US" altLang="ja-JP" sz="1200" b="1" dirty="0"/>
          </a:p>
          <a:p>
            <a:r>
              <a:rPr lang="ja-JP" altLang="en-US" sz="1200" b="1" dirty="0"/>
              <a:t>「</a:t>
            </a:r>
            <a:r>
              <a:rPr lang="ja-JP" altLang="en-US" sz="1200" b="1" dirty="0" err="1"/>
              <a:t>かめっ</a:t>
            </a:r>
            <a:r>
              <a:rPr lang="ja-JP" altLang="en-US" sz="1200" b="1" dirty="0"/>
              <a:t>Ｃｏくらぶ」　　活動日程表</a:t>
            </a:r>
          </a:p>
        </p:txBody>
      </p:sp>
      <p:graphicFrame>
        <p:nvGraphicFramePr>
          <p:cNvPr id="2" name="オブジェクト 1">
            <a:extLst>
              <a:ext uri="{FF2B5EF4-FFF2-40B4-BE49-F238E27FC236}">
                <a16:creationId xmlns:a16="http://schemas.microsoft.com/office/drawing/2014/main" id="{7BCE79F6-EFA6-913A-C375-DC26AEDB2FF7}"/>
              </a:ext>
            </a:extLst>
          </p:cNvPr>
          <p:cNvGraphicFramePr>
            <a:graphicFrameLocks noChangeAspect="1"/>
          </p:cNvGraphicFramePr>
          <p:nvPr>
            <p:extLst>
              <p:ext uri="{D42A27DB-BD31-4B8C-83A1-F6EECF244321}">
                <p14:modId xmlns:p14="http://schemas.microsoft.com/office/powerpoint/2010/main" val="1543778042"/>
              </p:ext>
            </p:extLst>
          </p:nvPr>
        </p:nvGraphicFramePr>
        <p:xfrm>
          <a:off x="176213" y="1077913"/>
          <a:ext cx="4216400" cy="5611812"/>
        </p:xfrm>
        <a:graphic>
          <a:graphicData uri="http://schemas.openxmlformats.org/presentationml/2006/ole">
            <mc:AlternateContent xmlns:mc="http://schemas.openxmlformats.org/markup-compatibility/2006">
              <mc:Choice xmlns:v="urn:schemas-microsoft-com:vml" Requires="v">
                <p:oleObj name="Worksheet" r:id="rId4" imgW="4435053" imgH="6355033" progId="Excel.Sheet.12">
                  <p:embed/>
                </p:oleObj>
              </mc:Choice>
              <mc:Fallback>
                <p:oleObj name="Worksheet" r:id="rId4" imgW="4435053" imgH="6355033" progId="Excel.Sheet.12">
                  <p:embed/>
                  <p:pic>
                    <p:nvPicPr>
                      <p:cNvPr id="2" name="オブジェクト 1">
                        <a:extLst>
                          <a:ext uri="{FF2B5EF4-FFF2-40B4-BE49-F238E27FC236}">
                            <a16:creationId xmlns:a16="http://schemas.microsoft.com/office/drawing/2014/main" id="{7BCE79F6-EFA6-913A-C375-DC26AEDB2FF7}"/>
                          </a:ext>
                        </a:extLst>
                      </p:cNvPr>
                      <p:cNvPicPr>
                        <a:picLocks noChangeAspect="1" noChangeArrowheads="1"/>
                      </p:cNvPicPr>
                      <p:nvPr/>
                    </p:nvPicPr>
                    <p:blipFill>
                      <a:blip r:embed="rId5"/>
                      <a:srcRect/>
                      <a:stretch>
                        <a:fillRect/>
                      </a:stretch>
                    </p:blipFill>
                    <p:spPr bwMode="auto">
                      <a:xfrm>
                        <a:off x="176213" y="1077913"/>
                        <a:ext cx="4216400" cy="5611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3912</TotalTime>
  <Words>1190</Words>
  <Application>Microsoft Office PowerPoint</Application>
  <PresentationFormat>画面に合わせる (4:3)</PresentationFormat>
  <Paragraphs>123</Paragraphs>
  <Slides>4</Slides>
  <Notes>4</Notes>
  <HiddenSlides>0</HiddenSlides>
  <MMClips>0</MMClips>
  <ScaleCrop>false</ScaleCrop>
  <HeadingPairs>
    <vt:vector size="8" baseType="variant">
      <vt:variant>
        <vt:lpstr>使用されているフォント</vt:lpstr>
      </vt:variant>
      <vt:variant>
        <vt:i4>5</vt:i4>
      </vt:variant>
      <vt:variant>
        <vt:lpstr>テーマ</vt:lpstr>
      </vt:variant>
      <vt:variant>
        <vt:i4>1</vt:i4>
      </vt:variant>
      <vt:variant>
        <vt:lpstr>埋め込まれた OLE サーバー</vt:lpstr>
      </vt:variant>
      <vt:variant>
        <vt:i4>1</vt:i4>
      </vt:variant>
      <vt:variant>
        <vt:lpstr>スライド タイトル</vt:lpstr>
      </vt:variant>
      <vt:variant>
        <vt:i4>4</vt:i4>
      </vt:variant>
    </vt:vector>
  </HeadingPairs>
  <TitlesOfParts>
    <vt:vector size="11" baseType="lpstr">
      <vt:lpstr>HGS創英角ｺﾞｼｯｸUB</vt:lpstr>
      <vt:lpstr>HG丸ｺﾞｼｯｸM-PRO</vt:lpstr>
      <vt:lpstr>Arial</vt:lpstr>
      <vt:lpstr>Calibri</vt:lpstr>
      <vt:lpstr>Segoe UI</vt:lpstr>
      <vt:lpstr>Office テーマ</vt:lpstr>
      <vt:lpstr>Microsoft Excel ワークシート</vt:lpstr>
      <vt:lpstr>PowerPoint プレゼンテーション</vt:lpstr>
      <vt:lpstr>PowerPoint プレゼンテーション</vt:lpstr>
      <vt:lpstr>PowerPoint プレゼンテーション</vt:lpstr>
      <vt:lpstr>PowerPoint プレゼンテーション</vt:lpstr>
    </vt:vector>
  </TitlesOfParts>
  <Company>NPO法人登別自然活動支援組織モモンガくらぶ</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yoshi_miho</dc:creator>
  <cp:lastModifiedBy>櫻井 亮河</cp:lastModifiedBy>
  <cp:revision>156</cp:revision>
  <cp:lastPrinted>2025-04-20T01:40:03Z</cp:lastPrinted>
  <dcterms:created xsi:type="dcterms:W3CDTF">2009-09-01T13:11:08Z</dcterms:created>
  <dcterms:modified xsi:type="dcterms:W3CDTF">2026-04-05T09:25:21Z</dcterms:modified>
</cp:coreProperties>
</file>